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25"/>
  </p:notesMasterIdLst>
  <p:sldIdLst>
    <p:sldId id="256" r:id="rId2"/>
    <p:sldId id="330" r:id="rId3"/>
    <p:sldId id="329" r:id="rId4"/>
    <p:sldId id="331" r:id="rId5"/>
    <p:sldId id="332" r:id="rId6"/>
    <p:sldId id="334" r:id="rId7"/>
    <p:sldId id="335" r:id="rId8"/>
    <p:sldId id="336" r:id="rId9"/>
    <p:sldId id="333" r:id="rId10"/>
    <p:sldId id="337" r:id="rId11"/>
    <p:sldId id="338" r:id="rId12"/>
    <p:sldId id="339" r:id="rId13"/>
    <p:sldId id="340" r:id="rId14"/>
    <p:sldId id="341" r:id="rId15"/>
    <p:sldId id="343" r:id="rId16"/>
    <p:sldId id="344" r:id="rId17"/>
    <p:sldId id="342" r:id="rId18"/>
    <p:sldId id="346" r:id="rId19"/>
    <p:sldId id="347" r:id="rId20"/>
    <p:sldId id="345" r:id="rId21"/>
    <p:sldId id="348" r:id="rId22"/>
    <p:sldId id="311" r:id="rId23"/>
    <p:sldId id="287" r:id="rId24"/>
  </p:sldIdLst>
  <p:sldSz cx="9144000" cy="6858000" type="screen4x3"/>
  <p:notesSz cx="6950075"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p:cViewPr varScale="1">
        <p:scale>
          <a:sx n="114" d="100"/>
          <a:sy n="114" d="100"/>
        </p:scale>
        <p:origin x="1524" y="10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dirty="0"/>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49F616B0-28DF-42B2-9BA7-ECB7111817DB}" type="datetimeFigureOut">
              <a:rPr lang="en-US" smtClean="0"/>
              <a:t>12/12/2019</a:t>
            </a:fld>
            <a:endParaRPr lang="en-US" dirty="0"/>
          </a:p>
        </p:txBody>
      </p:sp>
      <p:sp>
        <p:nvSpPr>
          <p:cNvPr id="4" name="Slide Image Placeholder 3"/>
          <p:cNvSpPr>
            <a:spLocks noGrp="1" noRot="1" noChangeAspect="1"/>
          </p:cNvSpPr>
          <p:nvPr>
            <p:ph type="sldImg" idx="2"/>
          </p:nvPr>
        </p:nvSpPr>
        <p:spPr>
          <a:xfrm>
            <a:off x="1397000" y="1154113"/>
            <a:ext cx="4156075" cy="3117850"/>
          </a:xfrm>
          <a:prstGeom prst="rect">
            <a:avLst/>
          </a:prstGeom>
          <a:noFill/>
          <a:ln w="12700">
            <a:solidFill>
              <a:prstClr val="black"/>
            </a:solidFill>
          </a:ln>
        </p:spPr>
        <p:txBody>
          <a:bodyPr vert="horz" lIns="92492" tIns="46246" rIns="92492" bIns="46246" rtlCol="0" anchor="ctr"/>
          <a:lstStyle/>
          <a:p>
            <a:endParaRPr lang="en-US" dirty="0"/>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A2A6FBE9-E91A-4338-A587-2F9867BEF4F4}" type="slidenum">
              <a:rPr lang="en-US" smtClean="0"/>
              <a:t>‹#›</a:t>
            </a:fld>
            <a:endParaRPr lang="en-US" dirty="0"/>
          </a:p>
        </p:txBody>
      </p:sp>
    </p:spTree>
    <p:extLst>
      <p:ext uri="{BB962C8B-B14F-4D97-AF65-F5344CB8AC3E}">
        <p14:creationId xmlns:p14="http://schemas.microsoft.com/office/powerpoint/2010/main" val="39847448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A6FBE9-E91A-4338-A587-2F9867BEF4F4}" type="slidenum">
              <a:rPr lang="en-US" smtClean="0"/>
              <a:t>1</a:t>
            </a:fld>
            <a:endParaRPr lang="en-US" dirty="0"/>
          </a:p>
        </p:txBody>
      </p:sp>
    </p:spTree>
    <p:extLst>
      <p:ext uri="{BB962C8B-B14F-4D97-AF65-F5344CB8AC3E}">
        <p14:creationId xmlns:p14="http://schemas.microsoft.com/office/powerpoint/2010/main" val="5177516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A6FBE9-E91A-4338-A587-2F9867BEF4F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02590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36346" y="1788454"/>
            <a:ext cx="6270922" cy="2098226"/>
          </a:xfrm>
        </p:spPr>
        <p:txBody>
          <a:bodyPr anchor="b">
            <a:noAutofit/>
          </a:bodyPr>
          <a:lstStyle>
            <a:lvl1pPr algn="ctr">
              <a:defRPr sz="60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009930" y="3956280"/>
            <a:ext cx="5123755" cy="1086237"/>
          </a:xfrm>
        </p:spPr>
        <p:txBody>
          <a:bodyPr>
            <a:normAutofit/>
          </a:bodyPr>
          <a:lstStyle>
            <a:lvl1pPr marL="0" indent="0" algn="ctr">
              <a:lnSpc>
                <a:spcPct val="112000"/>
              </a:lnSpc>
              <a:spcBef>
                <a:spcPts val="0"/>
              </a:spcBef>
              <a:spcAft>
                <a:spcPts val="0"/>
              </a:spcAft>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a:xfrm>
            <a:off x="564644" y="6453386"/>
            <a:ext cx="1205958" cy="404614"/>
          </a:xfrm>
        </p:spPr>
        <p:txBody>
          <a:bodyPr/>
          <a:lstStyle>
            <a:lvl1pPr>
              <a:defRPr baseline="0">
                <a:solidFill>
                  <a:schemeClr val="tx2"/>
                </a:solidFill>
              </a:defRPr>
            </a:lvl1pPr>
          </a:lstStyle>
          <a:p>
            <a:fld id="{CA691D76-2939-4F64-A1F5-AF33BC1AF1FC}" type="datetimeFigureOut">
              <a:rPr lang="en-US" smtClean="0"/>
              <a:t>12/12/2019</a:t>
            </a:fld>
            <a:endParaRPr lang="en-US" dirty="0"/>
          </a:p>
        </p:txBody>
      </p:sp>
      <p:sp>
        <p:nvSpPr>
          <p:cNvPr id="5" name="Footer Placeholder 4"/>
          <p:cNvSpPr>
            <a:spLocks noGrp="1"/>
          </p:cNvSpPr>
          <p:nvPr>
            <p:ph type="ftr" sz="quarter" idx="11"/>
          </p:nvPr>
        </p:nvSpPr>
        <p:spPr>
          <a:xfrm>
            <a:off x="1938041" y="6453386"/>
            <a:ext cx="5267533"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7373012" y="6453386"/>
            <a:ext cx="1197219" cy="404614"/>
          </a:xfrm>
        </p:spPr>
        <p:txBody>
          <a:bodyPr/>
          <a:lstStyle>
            <a:lvl1pPr>
              <a:defRPr baseline="0">
                <a:solidFill>
                  <a:schemeClr val="tx2"/>
                </a:solidFill>
              </a:defRPr>
            </a:lvl1pPr>
          </a:lstStyle>
          <a:p>
            <a:fld id="{8DA30149-AA8E-4637-A9A3-B2CF2735D38F}" type="slidenum">
              <a:rPr lang="en-US" smtClean="0"/>
              <a:t>‹#›</a:t>
            </a:fld>
            <a:endParaRPr lang="en-US" dirty="0"/>
          </a:p>
        </p:txBody>
      </p:sp>
      <p:grpSp>
        <p:nvGrpSpPr>
          <p:cNvPr id="8" name="Group 7"/>
          <p:cNvGrpSpPr/>
          <p:nvPr/>
        </p:nvGrpSpPr>
        <p:grpSpPr>
          <a:xfrm>
            <a:off x="564643" y="744469"/>
            <a:ext cx="8005589" cy="5349671"/>
            <a:chOff x="564643" y="744469"/>
            <a:chExt cx="8005589" cy="5349671"/>
          </a:xfrm>
        </p:grpSpPr>
        <p:sp>
          <p:nvSpPr>
            <p:cNvPr id="11" name="Freeform 6"/>
            <p:cNvSpPr/>
            <p:nvPr/>
          </p:nvSpPr>
          <p:spPr bwMode="auto">
            <a:xfrm>
              <a:off x="6113972" y="1685652"/>
              <a:ext cx="2456260" cy="4408488"/>
            </a:xfrm>
            <a:custGeom>
              <a:avLst/>
              <a:gdLst/>
              <a:ahLst/>
              <a:cxnLst/>
              <a:rect l="l" t="t" r="r" b="b"/>
              <a:pathLst>
                <a:path w="10000" h="10000">
                  <a:moveTo>
                    <a:pt x="8761" y="0"/>
                  </a:moveTo>
                  <a:lnTo>
                    <a:pt x="10000" y="0"/>
                  </a:lnTo>
                  <a:lnTo>
                    <a:pt x="10000" y="10000"/>
                  </a:lnTo>
                  <a:lnTo>
                    <a:pt x="0" y="10000"/>
                  </a:lnTo>
                  <a:lnTo>
                    <a:pt x="0" y="9357"/>
                  </a:lnTo>
                  <a:lnTo>
                    <a:pt x="8761" y="935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564643" y="744469"/>
              <a:ext cx="2456505" cy="4408488"/>
            </a:xfrm>
            <a:custGeom>
              <a:avLst/>
              <a:gdLst/>
              <a:ahLst/>
              <a:cxnLst/>
              <a:rect l="l" t="t" r="r" b="b"/>
              <a:pathLst>
                <a:path w="10001" h="10000">
                  <a:moveTo>
                    <a:pt x="8762" y="0"/>
                  </a:moveTo>
                  <a:lnTo>
                    <a:pt x="10001" y="0"/>
                  </a:lnTo>
                  <a:lnTo>
                    <a:pt x="10001" y="10000"/>
                  </a:lnTo>
                  <a:lnTo>
                    <a:pt x="1" y="10000"/>
                  </a:lnTo>
                  <a:cubicBezTo>
                    <a:pt x="-2" y="9766"/>
                    <a:pt x="4" y="9586"/>
                    <a:pt x="1" y="9352"/>
                  </a:cubicBezTo>
                  <a:lnTo>
                    <a:pt x="8762" y="9346"/>
                  </a:lnTo>
                  <a:lnTo>
                    <a:pt x="8762"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6271196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028700" y="2295526"/>
            <a:ext cx="7200900" cy="35718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A691D76-2939-4F64-A1F5-AF33BC1AF1FC}" type="datetimeFigureOut">
              <a:rPr lang="en-US" smtClean="0"/>
              <a:t>12/12/2019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DA30149-AA8E-4637-A9A3-B2CF2735D38F}" type="slidenum">
              <a:rPr lang="en-US" smtClean="0"/>
              <a:t>‹#›</a:t>
            </a:fld>
            <a:endParaRPr lang="en-US" dirty="0"/>
          </a:p>
        </p:txBody>
      </p:sp>
    </p:spTree>
    <p:extLst>
      <p:ext uri="{BB962C8B-B14F-4D97-AF65-F5344CB8AC3E}">
        <p14:creationId xmlns:p14="http://schemas.microsoft.com/office/powerpoint/2010/main" val="6348526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80797" y="624156"/>
            <a:ext cx="1490950"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28700" y="624156"/>
            <a:ext cx="5724525" cy="524324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A691D76-2939-4F64-A1F5-AF33BC1AF1FC}" type="datetimeFigureOut">
              <a:rPr lang="en-US" smtClean="0"/>
              <a:t>12/12/2019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DA30149-AA8E-4637-A9A3-B2CF2735D38F}" type="slidenum">
              <a:rPr lang="en-US" smtClean="0"/>
              <a:t>‹#›</a:t>
            </a:fld>
            <a:endParaRPr lang="en-US" dirty="0"/>
          </a:p>
        </p:txBody>
      </p:sp>
    </p:spTree>
    <p:extLst>
      <p:ext uri="{BB962C8B-B14F-4D97-AF65-F5344CB8AC3E}">
        <p14:creationId xmlns:p14="http://schemas.microsoft.com/office/powerpoint/2010/main" val="34955341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A691D76-2939-4F64-A1F5-AF33BC1AF1FC}" type="datetimeFigureOut">
              <a:rPr lang="en-US" smtClean="0"/>
              <a:t>12/12/2019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DA30149-AA8E-4637-A9A3-B2CF2735D38F}" type="slidenum">
              <a:rPr lang="en-US" smtClean="0"/>
              <a:t>‹#›</a:t>
            </a:fld>
            <a:endParaRPr lang="en-US" dirty="0"/>
          </a:p>
        </p:txBody>
      </p:sp>
    </p:spTree>
    <p:extLst>
      <p:ext uri="{BB962C8B-B14F-4D97-AF65-F5344CB8AC3E}">
        <p14:creationId xmlns:p14="http://schemas.microsoft.com/office/powerpoint/2010/main" val="1385899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73769" y="1301361"/>
            <a:ext cx="7209728" cy="2852737"/>
          </a:xfrm>
        </p:spPr>
        <p:txBody>
          <a:bodyPr anchor="b">
            <a:normAutofit/>
          </a:bodyPr>
          <a:lstStyle>
            <a:lvl1pPr algn="r">
              <a:defRPr sz="60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573769" y="4216328"/>
            <a:ext cx="7209728" cy="1143324"/>
          </a:xfrm>
        </p:spPr>
        <p:txBody>
          <a:bodyPr/>
          <a:lstStyle>
            <a:lvl1pPr marL="0" indent="0" algn="r">
              <a:lnSpc>
                <a:spcPct val="112000"/>
              </a:lnSpc>
              <a:spcBef>
                <a:spcPts val="0"/>
              </a:spcBef>
              <a:spcAft>
                <a:spcPts val="0"/>
              </a:spcAft>
              <a:buNone/>
              <a:defRPr sz="1800">
                <a:solidFill>
                  <a:schemeClr val="tx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554181" y="6453386"/>
            <a:ext cx="1216807" cy="404614"/>
          </a:xfrm>
        </p:spPr>
        <p:txBody>
          <a:bodyPr/>
          <a:lstStyle>
            <a:lvl1pPr>
              <a:defRPr>
                <a:solidFill>
                  <a:schemeClr val="tx2"/>
                </a:solidFill>
              </a:defRPr>
            </a:lvl1pPr>
          </a:lstStyle>
          <a:p>
            <a:fld id="{CA691D76-2939-4F64-A1F5-AF33BC1AF1FC}" type="datetimeFigureOut">
              <a:rPr lang="en-US" smtClean="0"/>
              <a:t>12/12/2019</a:t>
            </a:fld>
            <a:endParaRPr lang="en-US" dirty="0"/>
          </a:p>
        </p:txBody>
      </p:sp>
      <p:sp>
        <p:nvSpPr>
          <p:cNvPr id="5" name="Footer Placeholder 4"/>
          <p:cNvSpPr>
            <a:spLocks noGrp="1"/>
          </p:cNvSpPr>
          <p:nvPr>
            <p:ph type="ftr" sz="quarter" idx="11"/>
          </p:nvPr>
        </p:nvSpPr>
        <p:spPr>
          <a:xfrm>
            <a:off x="1938234" y="6453386"/>
            <a:ext cx="5267533"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7373012" y="6453386"/>
            <a:ext cx="1197219" cy="404614"/>
          </a:xfrm>
        </p:spPr>
        <p:txBody>
          <a:bodyPr/>
          <a:lstStyle>
            <a:lvl1pPr>
              <a:defRPr>
                <a:solidFill>
                  <a:schemeClr val="tx2"/>
                </a:solidFill>
              </a:defRPr>
            </a:lvl1pPr>
          </a:lstStyle>
          <a:p>
            <a:fld id="{8DA30149-AA8E-4637-A9A3-B2CF2735D38F}" type="slidenum">
              <a:rPr lang="en-US" smtClean="0"/>
              <a:t>‹#›</a:t>
            </a:fld>
            <a:endParaRPr lang="en-US" dirty="0"/>
          </a:p>
        </p:txBody>
      </p:sp>
      <p:sp>
        <p:nvSpPr>
          <p:cNvPr id="7" name="Freeform 6"/>
          <p:cNvSpPr/>
          <p:nvPr/>
        </p:nvSpPr>
        <p:spPr bwMode="auto">
          <a:xfrm>
            <a:off x="6113972" y="1685652"/>
            <a:ext cx="2456260"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bg2"/>
          </a:solidFill>
          <a:ln w="0">
            <a:noFill/>
            <a:prstDash val="solid"/>
            <a:round/>
            <a:headEnd/>
            <a:tailEnd/>
          </a:ln>
        </p:spPr>
      </p:sp>
      <p:sp>
        <p:nvSpPr>
          <p:cNvPr id="8" name="Freeform 7" title="Crop Mark"/>
          <p:cNvSpPr/>
          <p:nvPr/>
        </p:nvSpPr>
        <p:spPr bwMode="auto">
          <a:xfrm>
            <a:off x="6113972" y="1685652"/>
            <a:ext cx="2456260"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2451138489"/>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028700" y="2286000"/>
            <a:ext cx="3335840"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94052" y="2286000"/>
            <a:ext cx="3335840"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A691D76-2939-4F64-A1F5-AF33BC1AF1FC}" type="datetimeFigureOut">
              <a:rPr lang="en-US" smtClean="0"/>
              <a:t>12/12/2019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DA30149-AA8E-4637-A9A3-B2CF2735D38F}" type="slidenum">
              <a:rPr lang="en-US" smtClean="0"/>
              <a:t>‹#›</a:t>
            </a:fld>
            <a:endParaRPr lang="en-US" dirty="0"/>
          </a:p>
        </p:txBody>
      </p:sp>
    </p:spTree>
    <p:extLst>
      <p:ext uri="{BB962C8B-B14F-4D97-AF65-F5344CB8AC3E}">
        <p14:creationId xmlns:p14="http://schemas.microsoft.com/office/powerpoint/2010/main" val="6773268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28700" y="685800"/>
            <a:ext cx="72009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28700" y="2340230"/>
            <a:ext cx="3335840"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1028700" y="3305208"/>
            <a:ext cx="3335839"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93760" y="2349754"/>
            <a:ext cx="3335840"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893760" y="3305208"/>
            <a:ext cx="3335840"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A691D76-2939-4F64-A1F5-AF33BC1AF1FC}" type="datetimeFigureOut">
              <a:rPr lang="en-US" smtClean="0"/>
              <a:t>12/12/2019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DA30149-AA8E-4637-A9A3-B2CF2735D38F}" type="slidenum">
              <a:rPr lang="en-US" smtClean="0"/>
              <a:t>‹#›</a:t>
            </a:fld>
            <a:endParaRPr lang="en-US" dirty="0"/>
          </a:p>
        </p:txBody>
      </p:sp>
    </p:spTree>
    <p:extLst>
      <p:ext uri="{BB962C8B-B14F-4D97-AF65-F5344CB8AC3E}">
        <p14:creationId xmlns:p14="http://schemas.microsoft.com/office/powerpoint/2010/main" val="13379571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A691D76-2939-4F64-A1F5-AF33BC1AF1FC}" type="datetimeFigureOut">
              <a:rPr lang="en-US" smtClean="0"/>
              <a:t>12/12/2019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DA30149-AA8E-4637-A9A3-B2CF2735D38F}" type="slidenum">
              <a:rPr lang="en-US" smtClean="0"/>
              <a:t>‹#›</a:t>
            </a:fld>
            <a:endParaRPr lang="en-US" dirty="0"/>
          </a:p>
        </p:txBody>
      </p:sp>
    </p:spTree>
    <p:extLst>
      <p:ext uri="{BB962C8B-B14F-4D97-AF65-F5344CB8AC3E}">
        <p14:creationId xmlns:p14="http://schemas.microsoft.com/office/powerpoint/2010/main" val="40485347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691D76-2939-4F64-A1F5-AF33BC1AF1FC}" type="datetimeFigureOut">
              <a:rPr lang="en-US" smtClean="0"/>
              <a:t>12/12/2019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DA30149-AA8E-4637-A9A3-B2CF2735D38F}" type="slidenum">
              <a:rPr lang="en-US" smtClean="0"/>
              <a:t>‹#›</a:t>
            </a:fld>
            <a:endParaRPr lang="en-US" dirty="0"/>
          </a:p>
        </p:txBody>
      </p:sp>
    </p:spTree>
    <p:extLst>
      <p:ext uri="{BB962C8B-B14F-4D97-AF65-F5344CB8AC3E}">
        <p14:creationId xmlns:p14="http://schemas.microsoft.com/office/powerpoint/2010/main" val="41987342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397764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685800"/>
            <a:ext cx="2891790" cy="2157884"/>
          </a:xfrm>
        </p:spPr>
        <p:txBody>
          <a:bodyPr anchor="t">
            <a:noAutofit/>
          </a:bodyPr>
          <a:lstStyle>
            <a:lvl1pPr>
              <a:lnSpc>
                <a:spcPct val="84000"/>
              </a:lnSpc>
              <a:defRPr sz="44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4692015" y="685801"/>
            <a:ext cx="3909060" cy="5175250"/>
          </a:xfrm>
        </p:spPr>
        <p:txBody>
          <a:bodyPr/>
          <a:lstStyle>
            <a:lvl1pPr>
              <a:defRPr sz="1500"/>
            </a:lvl1pPr>
            <a:lvl2pPr>
              <a:defRPr sz="1500"/>
            </a:lvl2pPr>
            <a:lvl3pPr>
              <a:defRPr sz="1350"/>
            </a:lvl3pPr>
            <a:lvl4pPr>
              <a:defRPr sz="135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42925" y="2856344"/>
            <a:ext cx="2891790" cy="3011056"/>
          </a:xfrm>
        </p:spPr>
        <p:txBody>
          <a:bodyPr>
            <a:normAutofit/>
          </a:bodyPr>
          <a:lstStyle>
            <a:lvl1pPr marL="0" indent="0">
              <a:lnSpc>
                <a:spcPct val="113000"/>
              </a:lnSpc>
              <a:spcBef>
                <a:spcPts val="0"/>
              </a:spcBef>
              <a:spcAft>
                <a:spcPts val="1500"/>
              </a:spcAft>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542925" y="6453386"/>
            <a:ext cx="903429" cy="404614"/>
          </a:xfrm>
        </p:spPr>
        <p:txBody>
          <a:bodyPr/>
          <a:lstStyle>
            <a:lvl1pPr>
              <a:defRPr>
                <a:solidFill>
                  <a:schemeClr val="tx2"/>
                </a:solidFill>
              </a:defRPr>
            </a:lvl1pPr>
          </a:lstStyle>
          <a:p>
            <a:fld id="{CA691D76-2939-4F64-A1F5-AF33BC1AF1FC}" type="datetimeFigureOut">
              <a:rPr lang="en-US" smtClean="0"/>
              <a:t>12/12/2019</a:t>
            </a:fld>
            <a:endParaRPr lang="en-US" dirty="0"/>
          </a:p>
        </p:txBody>
      </p:sp>
      <p:sp>
        <p:nvSpPr>
          <p:cNvPr id="6" name="Footer Placeholder 5"/>
          <p:cNvSpPr>
            <a:spLocks noGrp="1"/>
          </p:cNvSpPr>
          <p:nvPr>
            <p:ph type="ftr" sz="quarter" idx="11"/>
          </p:nvPr>
        </p:nvSpPr>
        <p:spPr>
          <a:xfrm>
            <a:off x="1654459" y="6453386"/>
            <a:ext cx="1780256"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7412355" y="6453386"/>
            <a:ext cx="1197219" cy="404614"/>
          </a:xfrm>
        </p:spPr>
        <p:txBody>
          <a:bodyPr/>
          <a:lstStyle>
            <a:lvl1pPr>
              <a:defRPr>
                <a:solidFill>
                  <a:schemeClr val="tx2"/>
                </a:solidFill>
              </a:defRPr>
            </a:lvl1pPr>
          </a:lstStyle>
          <a:p>
            <a:fld id="{8DA30149-AA8E-4637-A9A3-B2CF2735D38F}" type="slidenum">
              <a:rPr lang="en-US" smtClean="0"/>
              <a:t>‹#›</a:t>
            </a:fld>
            <a:endParaRPr lang="en-US" dirty="0"/>
          </a:p>
        </p:txBody>
      </p:sp>
      <p:sp>
        <p:nvSpPr>
          <p:cNvPr id="9" name="Rectangle 8"/>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title="Divider Bar"/>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6003502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397764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685800"/>
            <a:ext cx="2891790" cy="2157884"/>
          </a:xfrm>
        </p:spPr>
        <p:txBody>
          <a:bodyPr anchor="t">
            <a:normAutofit/>
          </a:bodyPr>
          <a:lstStyle>
            <a:lvl1pPr>
              <a:lnSpc>
                <a:spcPct val="84000"/>
              </a:lnSpc>
              <a:defRPr sz="44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4149090" y="1"/>
            <a:ext cx="4994910" cy="6857999"/>
          </a:xfrm>
        </p:spPr>
        <p:txBody>
          <a:bodyPr anchor="t">
            <a:normAutofit/>
          </a:bodyPr>
          <a:lstStyle>
            <a:lvl1pPr marL="0" indent="0">
              <a:buNone/>
              <a:defRPr sz="1500"/>
            </a:lvl1pPr>
            <a:lvl2pPr marL="342900" indent="0">
              <a:buNone/>
              <a:defRPr sz="1500"/>
            </a:lvl2pPr>
            <a:lvl3pPr marL="685800" indent="0">
              <a:buNone/>
              <a:defRPr sz="15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542925" y="2855968"/>
            <a:ext cx="2891790" cy="3011432"/>
          </a:xfrm>
        </p:spPr>
        <p:txBody>
          <a:bodyPr>
            <a:normAutofit/>
          </a:bodyPr>
          <a:lstStyle>
            <a:lvl1pPr marL="0" indent="0">
              <a:lnSpc>
                <a:spcPct val="113000"/>
              </a:lnSpc>
              <a:spcBef>
                <a:spcPts val="0"/>
              </a:spcBef>
              <a:spcAft>
                <a:spcPts val="1500"/>
              </a:spcAft>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542925" y="6453386"/>
            <a:ext cx="903429" cy="404614"/>
          </a:xfrm>
        </p:spPr>
        <p:txBody>
          <a:bodyPr/>
          <a:lstStyle>
            <a:lvl1pPr>
              <a:defRPr>
                <a:solidFill>
                  <a:schemeClr val="tx2"/>
                </a:solidFill>
              </a:defRPr>
            </a:lvl1pPr>
          </a:lstStyle>
          <a:p>
            <a:fld id="{CA691D76-2939-4F64-A1F5-AF33BC1AF1FC}" type="datetimeFigureOut">
              <a:rPr lang="en-US" smtClean="0"/>
              <a:t>12/12/2019</a:t>
            </a:fld>
            <a:endParaRPr lang="en-US" dirty="0"/>
          </a:p>
        </p:txBody>
      </p:sp>
      <p:sp>
        <p:nvSpPr>
          <p:cNvPr id="6" name="Footer Placeholder 5"/>
          <p:cNvSpPr>
            <a:spLocks noGrp="1"/>
          </p:cNvSpPr>
          <p:nvPr>
            <p:ph type="ftr" sz="quarter" idx="11"/>
          </p:nvPr>
        </p:nvSpPr>
        <p:spPr>
          <a:xfrm>
            <a:off x="1654459" y="6453386"/>
            <a:ext cx="1780256"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7412355" y="6453386"/>
            <a:ext cx="1197219" cy="404614"/>
          </a:xfrm>
        </p:spPr>
        <p:txBody>
          <a:bodyPr/>
          <a:lstStyle>
            <a:lvl1pPr>
              <a:defRPr>
                <a:solidFill>
                  <a:schemeClr val="tx2"/>
                </a:solidFill>
              </a:defRPr>
            </a:lvl1pPr>
          </a:lstStyle>
          <a:p>
            <a:fld id="{8DA30149-AA8E-4637-A9A3-B2CF2735D38F}" type="slidenum">
              <a:rPr lang="en-US" smtClean="0"/>
              <a:t>‹#›</a:t>
            </a:fld>
            <a:endParaRPr lang="en-US" dirty="0"/>
          </a:p>
        </p:txBody>
      </p:sp>
      <p:sp>
        <p:nvSpPr>
          <p:cNvPr id="9" name="Rectangle 8"/>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title="Divider Bar"/>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3899320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8700" y="685800"/>
            <a:ext cx="72009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028700" y="2286000"/>
            <a:ext cx="7200900" cy="35814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42987" y="6453386"/>
            <a:ext cx="903429" cy="404614"/>
          </a:xfrm>
          <a:prstGeom prst="rect">
            <a:avLst/>
          </a:prstGeom>
        </p:spPr>
        <p:txBody>
          <a:bodyPr vert="horz" lIns="91440" tIns="45720" rIns="91440" bIns="45720" rtlCol="0" anchor="ctr"/>
          <a:lstStyle>
            <a:lvl1pPr algn="l">
              <a:defRPr sz="1000" baseline="0">
                <a:solidFill>
                  <a:schemeClr val="tx2"/>
                </a:solidFill>
              </a:defRPr>
            </a:lvl1pPr>
          </a:lstStyle>
          <a:p>
            <a:fld id="{CA691D76-2939-4F64-A1F5-AF33BC1AF1FC}" type="datetimeFigureOut">
              <a:rPr lang="en-US" smtClean="0"/>
              <a:t>12/12/2019</a:t>
            </a:fld>
            <a:endParaRPr lang="en-US" dirty="0"/>
          </a:p>
        </p:txBody>
      </p:sp>
      <p:sp>
        <p:nvSpPr>
          <p:cNvPr id="5" name="Footer Placeholder 4"/>
          <p:cNvSpPr>
            <a:spLocks noGrp="1"/>
          </p:cNvSpPr>
          <p:nvPr>
            <p:ph type="ftr" sz="quarter" idx="3"/>
          </p:nvPr>
        </p:nvSpPr>
        <p:spPr>
          <a:xfrm>
            <a:off x="2170173" y="6453386"/>
            <a:ext cx="4710623" cy="404614"/>
          </a:xfrm>
          <a:prstGeom prst="rect">
            <a:avLst/>
          </a:prstGeom>
        </p:spPr>
        <p:txBody>
          <a:bodyPr vert="horz" lIns="91440" tIns="45720" rIns="91440" bIns="45720" rtlCol="0" anchor="ctr"/>
          <a:lstStyle>
            <a:lvl1pPr algn="l">
              <a:defRPr sz="10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7104552" y="6453386"/>
            <a:ext cx="1197219" cy="404614"/>
          </a:xfrm>
          <a:prstGeom prst="rect">
            <a:avLst/>
          </a:prstGeom>
        </p:spPr>
        <p:txBody>
          <a:bodyPr vert="horz" lIns="91440" tIns="45720" rIns="91440" bIns="45720" rtlCol="0" anchor="ctr"/>
          <a:lstStyle>
            <a:lvl1pPr algn="r">
              <a:defRPr sz="1000" baseline="0">
                <a:solidFill>
                  <a:schemeClr val="tx2"/>
                </a:solidFill>
              </a:defRPr>
            </a:lvl1pPr>
          </a:lstStyle>
          <a:p>
            <a:fld id="{8DA30149-AA8E-4637-A9A3-B2CF2735D38F}" type="slidenum">
              <a:rPr lang="en-US" smtClean="0"/>
              <a:t>‹#›</a:t>
            </a:fld>
            <a:endParaRPr lang="en-US" dirty="0"/>
          </a:p>
        </p:txBody>
      </p:sp>
      <p:sp>
        <p:nvSpPr>
          <p:cNvPr id="9" name="Rectangle 8"/>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title="Side bar"/>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96677748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6858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6912">
          <p15:clr>
            <a:srgbClr val="F26B43"/>
          </p15:clr>
        </p15:guide>
        <p15:guide id="2" pos="936">
          <p15:clr>
            <a:srgbClr val="F26B43"/>
          </p15:clr>
        </p15:guide>
        <p15:guide id="3" pos="864">
          <p15:clr>
            <a:srgbClr val="F26B43"/>
          </p15:clr>
        </p15:guide>
        <p15:guide id="0" orient="horz" pos="1368">
          <p15:clr>
            <a:srgbClr val="F26B43"/>
          </p15:clr>
        </p15:guide>
        <p15:guide id="4" orient="horz" pos="1440">
          <p15:clr>
            <a:srgbClr val="F26B43"/>
          </p15:clr>
        </p15:guide>
        <p15:guide id="5" orient="horz" pos="3696">
          <p15:clr>
            <a:srgbClr val="F26B43"/>
          </p15:clr>
        </p15:guide>
        <p15:guide id="6" orient="horz" pos="432">
          <p15:clr>
            <a:srgbClr val="F26B43"/>
          </p15:clr>
        </p15:guide>
        <p15:guide id="7" orient="horz" pos="1512">
          <p15:clr>
            <a:srgbClr val="F26B43"/>
          </p15:clr>
        </p15:guide>
        <p15:guide id="8" pos="5184">
          <p15:clr>
            <a:srgbClr val="F26B43"/>
          </p15:clr>
        </p15:guide>
        <p15:guide id="9" pos="702">
          <p15:clr>
            <a:srgbClr val="F26B43"/>
          </p15:clr>
        </p15:guide>
        <p15:guide id="10" pos="64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agronomy.unl.edu/research/range-pasture-forages/Wildlife-Habitat/Management-of-Sandhills-Rangelands-for-Greater%20Prairie-chickens.pdf" TargetMode="External"/><Relationship Id="rId2" Type="http://schemas.openxmlformats.org/officeDocument/2006/relationships/hyperlink" Target="https://www.nrcs.usda.gov/Internet/FSE_DOCUMENTS/nrcs143_009930.pdf" TargetMode="External"/><Relationship Id="rId1" Type="http://schemas.openxmlformats.org/officeDocument/2006/relationships/slideLayout" Target="../slideLayouts/slideLayout5.xml"/><Relationship Id="rId4" Type="http://schemas.openxmlformats.org/officeDocument/2006/relationships/hyperlink" Target="http://ncforestry.info/clemson/habitat_requirements/fs14_habitat_requirements.pdf"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543800" cy="1453920"/>
          </a:xfrm>
        </p:spPr>
        <p:txBody>
          <a:bodyPr/>
          <a:lstStyle/>
          <a:p>
            <a:r>
              <a:rPr lang="en-US" dirty="0"/>
              <a:t>Lesson fourteen:</a:t>
            </a:r>
          </a:p>
        </p:txBody>
      </p:sp>
      <p:sp>
        <p:nvSpPr>
          <p:cNvPr id="3" name="Subtitle 2"/>
          <p:cNvSpPr>
            <a:spLocks noGrp="1"/>
          </p:cNvSpPr>
          <p:nvPr>
            <p:ph type="subTitle" idx="1"/>
          </p:nvPr>
        </p:nvSpPr>
        <p:spPr>
          <a:xfrm>
            <a:off x="1905000" y="3200400"/>
            <a:ext cx="5123755" cy="1765917"/>
          </a:xfrm>
        </p:spPr>
        <p:txBody>
          <a:bodyPr>
            <a:normAutofit/>
          </a:bodyPr>
          <a:lstStyle/>
          <a:p>
            <a:r>
              <a:rPr lang="en-US" sz="4000" b="1" dirty="0"/>
              <a:t>Habitat Needs of Rangeland Animals</a:t>
            </a:r>
            <a:endParaRPr lang="en-US" sz="40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961D8973-EAA9-459A-AF59-BBB4233D6C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3E3D18-CFAE-4EE3-BF67-11D4B481D375}"/>
              </a:ext>
            </a:extLst>
          </p:cNvPr>
          <p:cNvSpPr>
            <a:spLocks noGrp="1"/>
          </p:cNvSpPr>
          <p:nvPr>
            <p:ph type="title"/>
          </p:nvPr>
        </p:nvSpPr>
        <p:spPr>
          <a:xfrm>
            <a:off x="281352" y="190500"/>
            <a:ext cx="4669243" cy="1066800"/>
          </a:xfrm>
        </p:spPr>
        <p:txBody>
          <a:bodyPr>
            <a:noAutofit/>
          </a:bodyPr>
          <a:lstStyle/>
          <a:p>
            <a:pPr algn="ctr"/>
            <a:r>
              <a:rPr lang="en-US" sz="3600" dirty="0"/>
              <a:t>How Do Herbivores Digest Plant Materials?</a:t>
            </a:r>
          </a:p>
        </p:txBody>
      </p:sp>
      <p:sp>
        <p:nvSpPr>
          <p:cNvPr id="3" name="Content Placeholder 2">
            <a:extLst>
              <a:ext uri="{FF2B5EF4-FFF2-40B4-BE49-F238E27FC236}">
                <a16:creationId xmlns:a16="http://schemas.microsoft.com/office/drawing/2014/main" id="{C3DBC33D-D2E4-4456-9AA1-C5F22840E160}"/>
              </a:ext>
            </a:extLst>
          </p:cNvPr>
          <p:cNvSpPr>
            <a:spLocks noGrp="1"/>
          </p:cNvSpPr>
          <p:nvPr>
            <p:ph idx="1"/>
          </p:nvPr>
        </p:nvSpPr>
        <p:spPr>
          <a:xfrm>
            <a:off x="443421" y="1447800"/>
            <a:ext cx="4345106" cy="4800600"/>
          </a:xfrm>
        </p:spPr>
        <p:txBody>
          <a:bodyPr>
            <a:normAutofit lnSpcReduction="10000"/>
          </a:bodyPr>
          <a:lstStyle/>
          <a:p>
            <a:pPr marL="0" indent="0">
              <a:buNone/>
            </a:pPr>
            <a:r>
              <a:rPr lang="en-US" sz="1400" dirty="0"/>
              <a:t>Rangeland herbivores can be categorized based on how they digest plants.  Plants have large amounts of cellulose, a carbohydrate that mammals can’t digest.  </a:t>
            </a:r>
          </a:p>
          <a:p>
            <a:pPr marL="0" indent="0">
              <a:buNone/>
            </a:pPr>
            <a:r>
              <a:rPr lang="en-US" sz="1400" dirty="0"/>
              <a:t>Most grazing and browsing mammals have a specialized fermentation organ and a symbiotic relationship with bacteria, protozoa and fungi that can break down cellulose into materials that the grazer can use.</a:t>
            </a:r>
          </a:p>
          <a:p>
            <a:pPr marL="0" indent="0">
              <a:buNone/>
            </a:pPr>
            <a:r>
              <a:rPr lang="en-US" sz="1400" b="1" u="sng" dirty="0"/>
              <a:t>Ruminants</a:t>
            </a:r>
            <a:r>
              <a:rPr lang="en-US" sz="1400" dirty="0"/>
              <a:t> have a specialized digestive system that includes a rumen that ferments cellulose.  Their digestive system includes the rumen, reticulum, omasum and abomasum.  Cows, sheep, goats, deer, elk and moose are ruminants.</a:t>
            </a:r>
          </a:p>
          <a:p>
            <a:pPr marL="0" indent="0">
              <a:buNone/>
            </a:pPr>
            <a:r>
              <a:rPr lang="en-US" sz="1400" b="1" u="sng" dirty="0"/>
              <a:t>Hind-gut fermenters </a:t>
            </a:r>
            <a:r>
              <a:rPr lang="en-US" sz="1400" dirty="0"/>
              <a:t>have an enlarged cecum or colon, which is located past the stomach, where microbes that ferment forage live.  The microbes release energy that can be used by the grazing animal.  Rodents, rabbits and horses are hind-gut fermenters.</a:t>
            </a:r>
          </a:p>
          <a:p>
            <a:pPr marL="0" indent="0">
              <a:buNone/>
            </a:pPr>
            <a:r>
              <a:rPr lang="en-US" sz="1400" b="1" i="0" u="sng" dirty="0"/>
              <a:t>Concentrate-selectors</a:t>
            </a:r>
            <a:r>
              <a:rPr lang="en-US" sz="1400" i="0" dirty="0"/>
              <a:t> can’t digest fiber (cellulose) so they forage on berries, seeds, and roots because they are low in cellulose.  Birds, mice, and bears select plant parts that are low in cellulose.</a:t>
            </a:r>
          </a:p>
          <a:p>
            <a:pPr marL="0" indent="0">
              <a:buNone/>
            </a:pPr>
            <a:endParaRPr lang="en-US" sz="1000" dirty="0"/>
          </a:p>
        </p:txBody>
      </p:sp>
      <p:sp>
        <p:nvSpPr>
          <p:cNvPr id="42" name="Rectangle 41">
            <a:extLst>
              <a:ext uri="{FF2B5EF4-FFF2-40B4-BE49-F238E27FC236}">
                <a16:creationId xmlns:a16="http://schemas.microsoft.com/office/drawing/2014/main" id="{FBEA8A33-C0D0-416D-8359-724B8828C7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37745" y="0"/>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Picture 3" descr="A herd of cattle standing on top of a grass covered field&#10;&#10;Description generated with very high confidence"/>
          <p:cNvPicPr>
            <a:picLocks noChangeAspect="1"/>
          </p:cNvPicPr>
          <p:nvPr/>
        </p:nvPicPr>
        <p:blipFill rotWithShape="1">
          <a:blip r:embed="rId2" cstate="print">
            <a:extLst>
              <a:ext uri="{28A0092B-C50C-407E-A947-70E740481C1C}">
                <a14:useLocalDpi xmlns:a14="http://schemas.microsoft.com/office/drawing/2010/main" val="0"/>
              </a:ext>
            </a:extLst>
          </a:blip>
          <a:srcRect l="27117" r="35320"/>
          <a:stretch/>
        </p:blipFill>
        <p:spPr>
          <a:xfrm>
            <a:off x="5709195" y="10"/>
            <a:ext cx="3434804" cy="6857990"/>
          </a:xfrm>
          <a:prstGeom prst="rect">
            <a:avLst/>
          </a:prstGeom>
        </p:spPr>
      </p:pic>
    </p:spTree>
    <p:extLst>
      <p:ext uri="{BB962C8B-B14F-4D97-AF65-F5344CB8AC3E}">
        <p14:creationId xmlns:p14="http://schemas.microsoft.com/office/powerpoint/2010/main" val="14902181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1994F03-DED2-4481-B44A-0200873065E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
          <a:stretch/>
        </p:blipFill>
        <p:spPr>
          <a:xfrm>
            <a:off x="20" y="10"/>
            <a:ext cx="9141468" cy="6857990"/>
          </a:xfrm>
          <a:prstGeom prst="rect">
            <a:avLst/>
          </a:prstGeom>
        </p:spPr>
      </p:pic>
      <p:sp>
        <p:nvSpPr>
          <p:cNvPr id="68" name="Rectangle 67">
            <a:extLst>
              <a:ext uri="{FF2B5EF4-FFF2-40B4-BE49-F238E27FC236}">
                <a16:creationId xmlns:a16="http://schemas.microsoft.com/office/drawing/2014/main" id="{BC46CD03-D076-40A3-9AA4-2B7BB288B1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3" y="0"/>
            <a:ext cx="9143999" cy="6858000"/>
          </a:xfrm>
          <a:prstGeom prst="rect">
            <a:avLst/>
          </a:prstGeom>
          <a:gradFill flip="none" rotWithShape="1">
            <a:gsLst>
              <a:gs pos="30000">
                <a:schemeClr val="bg2">
                  <a:alpha val="75000"/>
                </a:schemeClr>
              </a:gs>
              <a:gs pos="100000">
                <a:schemeClr val="bg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3E3D18-CFAE-4EE3-BF67-11D4B481D375}"/>
              </a:ext>
            </a:extLst>
          </p:cNvPr>
          <p:cNvSpPr>
            <a:spLocks noGrp="1"/>
          </p:cNvSpPr>
          <p:nvPr>
            <p:ph type="title"/>
          </p:nvPr>
        </p:nvSpPr>
        <p:spPr>
          <a:xfrm>
            <a:off x="1000125" y="247650"/>
            <a:ext cx="7200900" cy="1485900"/>
          </a:xfrm>
        </p:spPr>
        <p:txBody>
          <a:bodyPr>
            <a:normAutofit/>
          </a:bodyPr>
          <a:lstStyle/>
          <a:p>
            <a:r>
              <a:rPr lang="en-US" dirty="0"/>
              <a:t>Habitat </a:t>
            </a:r>
            <a:br>
              <a:rPr lang="en-US" dirty="0"/>
            </a:br>
            <a:r>
              <a:rPr lang="en-US" dirty="0"/>
              <a:t>Requirements:  Water</a:t>
            </a:r>
          </a:p>
        </p:txBody>
      </p:sp>
      <p:sp>
        <p:nvSpPr>
          <p:cNvPr id="70" name="Rectangle 69">
            <a:extLst>
              <a:ext uri="{FF2B5EF4-FFF2-40B4-BE49-F238E27FC236}">
                <a16:creationId xmlns:a16="http://schemas.microsoft.com/office/drawing/2014/main" id="{88D28697-83F7-4C09-A9B2-6CAA588556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C3DBC33D-D2E4-4456-9AA1-C5F22840E160}"/>
              </a:ext>
            </a:extLst>
          </p:cNvPr>
          <p:cNvSpPr>
            <a:spLocks noGrp="1"/>
          </p:cNvSpPr>
          <p:nvPr>
            <p:ph idx="1"/>
          </p:nvPr>
        </p:nvSpPr>
        <p:spPr>
          <a:xfrm>
            <a:off x="888572" y="1733550"/>
            <a:ext cx="7200900" cy="3581400"/>
          </a:xfrm>
        </p:spPr>
        <p:txBody>
          <a:bodyPr>
            <a:normAutofit/>
          </a:bodyPr>
          <a:lstStyle/>
          <a:p>
            <a:pPr marL="0" indent="0">
              <a:buNone/>
            </a:pPr>
            <a:r>
              <a:rPr lang="en-US" sz="1400" dirty="0"/>
              <a:t>Water requirements vary depending upon the animal species and weather conditions.  See Lesson 16 for water requirements of various </a:t>
            </a:r>
            <a:r>
              <a:rPr lang="en-US" sz="1400"/>
              <a:t>rangeland animals.</a:t>
            </a:r>
            <a:endParaRPr lang="en-US" sz="1400" dirty="0"/>
          </a:p>
          <a:p>
            <a:pPr marL="0" indent="0">
              <a:buNone/>
            </a:pPr>
            <a:r>
              <a:rPr lang="en-US" sz="1400" dirty="0"/>
              <a:t>Some rangeland wildlife, especially those in arid and semi-arid areas, can meet most of their water requirement from forage, dew or as a byproduct of their body breaking down fat and starches.  </a:t>
            </a:r>
          </a:p>
          <a:p>
            <a:pPr marL="669798" indent="-285750">
              <a:buFont typeface="Wingdings" panose="05000000000000000000" pitchFamily="2" charset="2"/>
              <a:buChar char="§"/>
            </a:pPr>
            <a:r>
              <a:rPr lang="en-US" sz="1400" dirty="0"/>
              <a:t>Turkey vultures, kangaroo rats, javelina, bighorn sheep roadrunners and rattlesnakes are some of the animals that obtain much of their water from their food.</a:t>
            </a:r>
          </a:p>
          <a:p>
            <a:pPr marL="669798" indent="-285750">
              <a:buFont typeface="Wingdings" panose="05000000000000000000" pitchFamily="2" charset="2"/>
              <a:buChar char="§"/>
            </a:pPr>
            <a:r>
              <a:rPr lang="en-US" sz="1400" dirty="0"/>
              <a:t>Plants can contain a significant amount of water.  For example, young grasses may be up to 75% water.</a:t>
            </a:r>
          </a:p>
          <a:p>
            <a:pPr marL="0" indent="0">
              <a:buNone/>
            </a:pPr>
            <a:endParaRPr lang="en-US" sz="1400" i="1" dirty="0"/>
          </a:p>
          <a:p>
            <a:pPr marL="0" indent="0">
              <a:buNone/>
            </a:pPr>
            <a:endParaRPr lang="en-US" sz="1400" i="1" dirty="0"/>
          </a:p>
          <a:p>
            <a:pPr marL="0" indent="0">
              <a:buNone/>
            </a:pPr>
            <a:endParaRPr lang="en-US" sz="1400" i="1" dirty="0"/>
          </a:p>
          <a:p>
            <a:pPr marL="0" indent="0">
              <a:buNone/>
            </a:pPr>
            <a:endParaRPr lang="en-US" sz="1400" i="1" dirty="0"/>
          </a:p>
          <a:p>
            <a:pPr marL="0" indent="0">
              <a:buNone/>
            </a:pPr>
            <a:endParaRPr lang="en-US" sz="1400" dirty="0"/>
          </a:p>
        </p:txBody>
      </p:sp>
    </p:spTree>
    <p:extLst>
      <p:ext uri="{BB962C8B-B14F-4D97-AF65-F5344CB8AC3E}">
        <p14:creationId xmlns:p14="http://schemas.microsoft.com/office/powerpoint/2010/main" val="21845398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E3D18-CFAE-4EE3-BF67-11D4B481D375}"/>
              </a:ext>
            </a:extLst>
          </p:cNvPr>
          <p:cNvSpPr>
            <a:spLocks noGrp="1"/>
          </p:cNvSpPr>
          <p:nvPr>
            <p:ph type="title"/>
          </p:nvPr>
        </p:nvSpPr>
        <p:spPr>
          <a:xfrm>
            <a:off x="5410200" y="565314"/>
            <a:ext cx="3581400" cy="806286"/>
          </a:xfrm>
        </p:spPr>
        <p:txBody>
          <a:bodyPr>
            <a:normAutofit fontScale="90000"/>
          </a:bodyPr>
          <a:lstStyle/>
          <a:p>
            <a:r>
              <a:rPr lang="en-US" sz="3100" dirty="0"/>
              <a:t>Habitat Requirements:  Cover</a:t>
            </a:r>
          </a:p>
        </p:txBody>
      </p:sp>
      <p:sp>
        <p:nvSpPr>
          <p:cNvPr id="63" name="Rectangle 62">
            <a:extLst>
              <a:ext uri="{FF2B5EF4-FFF2-40B4-BE49-F238E27FC236}">
                <a16:creationId xmlns:a16="http://schemas.microsoft.com/office/drawing/2014/main" id="{BEC9E7FA-3295-45ED-8253-D23F9E44E1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Picture 5" descr="A close up of a tree&#10;&#10;Description generated with very high confidence">
            <a:extLst>
              <a:ext uri="{FF2B5EF4-FFF2-40B4-BE49-F238E27FC236}">
                <a16:creationId xmlns:a16="http://schemas.microsoft.com/office/drawing/2014/main" id="{E1994F03-DED2-4481-B44A-0200873065E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797" r="19050"/>
          <a:stretch/>
        </p:blipFill>
        <p:spPr>
          <a:xfrm>
            <a:off x="914400" y="1174914"/>
            <a:ext cx="4141769" cy="3320886"/>
          </a:xfrm>
          <a:prstGeom prst="rect">
            <a:avLst/>
          </a:prstGeom>
        </p:spPr>
      </p:pic>
      <p:sp>
        <p:nvSpPr>
          <p:cNvPr id="3" name="Content Placeholder 2">
            <a:extLst>
              <a:ext uri="{FF2B5EF4-FFF2-40B4-BE49-F238E27FC236}">
                <a16:creationId xmlns:a16="http://schemas.microsoft.com/office/drawing/2014/main" id="{C3DBC33D-D2E4-4456-9AA1-C5F22840E160}"/>
              </a:ext>
            </a:extLst>
          </p:cNvPr>
          <p:cNvSpPr>
            <a:spLocks noGrp="1"/>
          </p:cNvSpPr>
          <p:nvPr>
            <p:ph idx="1"/>
          </p:nvPr>
        </p:nvSpPr>
        <p:spPr>
          <a:xfrm>
            <a:off x="5440548" y="1371600"/>
            <a:ext cx="3197266" cy="4495800"/>
          </a:xfrm>
        </p:spPr>
        <p:txBody>
          <a:bodyPr>
            <a:normAutofit lnSpcReduction="10000"/>
          </a:bodyPr>
          <a:lstStyle/>
          <a:p>
            <a:pPr marL="0" indent="0">
              <a:buNone/>
            </a:pPr>
            <a:r>
              <a:rPr lang="en-US" sz="1400" dirty="0"/>
              <a:t>Cover is shelter from weather conditions and predators.</a:t>
            </a:r>
          </a:p>
          <a:p>
            <a:pPr marL="0" indent="0">
              <a:buNone/>
            </a:pPr>
            <a:r>
              <a:rPr lang="en-US" sz="1400" dirty="0"/>
              <a:t>Plants provide thermal protection in the summer by providing shade and in the winter by providing shelter from wind and cold.</a:t>
            </a:r>
          </a:p>
          <a:p>
            <a:pPr marL="0" indent="0">
              <a:buNone/>
            </a:pPr>
            <a:r>
              <a:rPr lang="en-US" sz="1400" dirty="0"/>
              <a:t>In many ecosystems shrubs and trees provide thermal cover, but in grasslands, grasses and forbs can provide cover for many wildlife species.</a:t>
            </a:r>
          </a:p>
          <a:p>
            <a:pPr marL="0" indent="0">
              <a:buNone/>
            </a:pPr>
            <a:r>
              <a:rPr lang="en-US" sz="1400" dirty="0"/>
              <a:t>Animals hide under large plants for protection by visual obstruction.  </a:t>
            </a:r>
          </a:p>
          <a:p>
            <a:pPr marL="0" indent="0">
              <a:buNone/>
            </a:pPr>
            <a:r>
              <a:rPr lang="en-US" sz="1400" dirty="0"/>
              <a:t>Other animals are protected from predators by lack of visual obstruction.  These animals (pronghorn and prairie dogs for example) prefer open areas where they can see predators and escape by running away or going underground.</a:t>
            </a:r>
          </a:p>
          <a:p>
            <a:pPr marL="0" indent="0">
              <a:buNone/>
            </a:pPr>
            <a:endParaRPr lang="en-US" sz="1400" dirty="0"/>
          </a:p>
          <a:p>
            <a:pPr marL="0" indent="0">
              <a:buNone/>
            </a:pPr>
            <a:endParaRPr lang="en-US" sz="1400" i="1" dirty="0"/>
          </a:p>
          <a:p>
            <a:pPr marL="0" indent="0">
              <a:buNone/>
            </a:pPr>
            <a:endParaRPr lang="en-US" sz="1400" i="1" dirty="0"/>
          </a:p>
          <a:p>
            <a:pPr marL="0" indent="0">
              <a:buNone/>
            </a:pPr>
            <a:endParaRPr lang="en-US" sz="1400" i="1" dirty="0"/>
          </a:p>
          <a:p>
            <a:pPr marL="0" indent="0">
              <a:buNone/>
            </a:pPr>
            <a:endParaRPr lang="en-US" sz="1400" i="1" dirty="0"/>
          </a:p>
          <a:p>
            <a:pPr marL="0" indent="0">
              <a:buNone/>
            </a:pPr>
            <a:endParaRPr lang="en-US" sz="1400" dirty="0"/>
          </a:p>
        </p:txBody>
      </p:sp>
      <p:sp>
        <p:nvSpPr>
          <p:cNvPr id="4" name="TextBox 3">
            <a:extLst>
              <a:ext uri="{FF2B5EF4-FFF2-40B4-BE49-F238E27FC236}">
                <a16:creationId xmlns:a16="http://schemas.microsoft.com/office/drawing/2014/main" id="{693F3419-4848-4F2D-B529-316056100792}"/>
              </a:ext>
            </a:extLst>
          </p:cNvPr>
          <p:cNvSpPr txBox="1"/>
          <p:nvPr/>
        </p:nvSpPr>
        <p:spPr>
          <a:xfrm>
            <a:off x="914400" y="4648200"/>
            <a:ext cx="4172362" cy="646331"/>
          </a:xfrm>
          <a:prstGeom prst="rect">
            <a:avLst/>
          </a:prstGeom>
          <a:noFill/>
        </p:spPr>
        <p:txBody>
          <a:bodyPr wrap="square" rtlCol="0">
            <a:spAutoFit/>
          </a:bodyPr>
          <a:lstStyle/>
          <a:p>
            <a:r>
              <a:rPr lang="en-US" sz="1200" i="1" dirty="0"/>
              <a:t>Photo:  Sagebrush, such as this Wyoming big sagebrush, is used for visual obstruction by many wildlife species on western rangelands.</a:t>
            </a:r>
          </a:p>
        </p:txBody>
      </p:sp>
    </p:spTree>
    <p:extLst>
      <p:ext uri="{BB962C8B-B14F-4D97-AF65-F5344CB8AC3E}">
        <p14:creationId xmlns:p14="http://schemas.microsoft.com/office/powerpoint/2010/main" val="23608093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E3D18-CFAE-4EE3-BF67-11D4B481D375}"/>
              </a:ext>
            </a:extLst>
          </p:cNvPr>
          <p:cNvSpPr>
            <a:spLocks noGrp="1"/>
          </p:cNvSpPr>
          <p:nvPr>
            <p:ph type="title"/>
          </p:nvPr>
        </p:nvSpPr>
        <p:spPr>
          <a:xfrm>
            <a:off x="4983348" y="565314"/>
            <a:ext cx="3624118" cy="1219200"/>
          </a:xfrm>
        </p:spPr>
        <p:txBody>
          <a:bodyPr>
            <a:normAutofit fontScale="90000"/>
          </a:bodyPr>
          <a:lstStyle/>
          <a:p>
            <a:r>
              <a:rPr lang="en-US" sz="3100" dirty="0"/>
              <a:t>Habitat Requirements:  Space</a:t>
            </a:r>
          </a:p>
        </p:txBody>
      </p:sp>
      <p:sp>
        <p:nvSpPr>
          <p:cNvPr id="63" name="Rectangle 62">
            <a:extLst>
              <a:ext uri="{FF2B5EF4-FFF2-40B4-BE49-F238E27FC236}">
                <a16:creationId xmlns:a16="http://schemas.microsoft.com/office/drawing/2014/main" id="{BEC9E7FA-3295-45ED-8253-D23F9E44E1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Picture 5">
            <a:extLst>
              <a:ext uri="{FF2B5EF4-FFF2-40B4-BE49-F238E27FC236}">
                <a16:creationId xmlns:a16="http://schemas.microsoft.com/office/drawing/2014/main" id="{E1994F03-DED2-4481-B44A-0200873065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800" y="1600200"/>
            <a:ext cx="4141769" cy="2327674"/>
          </a:xfrm>
          <a:prstGeom prst="rect">
            <a:avLst/>
          </a:prstGeom>
        </p:spPr>
      </p:pic>
      <p:sp>
        <p:nvSpPr>
          <p:cNvPr id="3" name="Content Placeholder 2">
            <a:extLst>
              <a:ext uri="{FF2B5EF4-FFF2-40B4-BE49-F238E27FC236}">
                <a16:creationId xmlns:a16="http://schemas.microsoft.com/office/drawing/2014/main" id="{C3DBC33D-D2E4-4456-9AA1-C5F22840E160}"/>
              </a:ext>
            </a:extLst>
          </p:cNvPr>
          <p:cNvSpPr>
            <a:spLocks noGrp="1"/>
          </p:cNvSpPr>
          <p:nvPr>
            <p:ph idx="1"/>
          </p:nvPr>
        </p:nvSpPr>
        <p:spPr>
          <a:xfrm>
            <a:off x="4983348" y="1767580"/>
            <a:ext cx="3624118" cy="4328419"/>
          </a:xfrm>
        </p:spPr>
        <p:txBody>
          <a:bodyPr>
            <a:normAutofit/>
          </a:bodyPr>
          <a:lstStyle/>
          <a:p>
            <a:pPr marL="0" indent="0">
              <a:buNone/>
            </a:pPr>
            <a:r>
              <a:rPr lang="en-US" sz="1600" dirty="0"/>
              <a:t>Adequate space is a consideration for breeding and nesting, home range, social interactions, and disease prevention.</a:t>
            </a:r>
          </a:p>
          <a:p>
            <a:pPr marL="0" indent="0">
              <a:buNone/>
            </a:pPr>
            <a:r>
              <a:rPr lang="en-US" sz="1600" dirty="0"/>
              <a:t>Home range is the area in which an individual animal conducts its normal daily and annual activities.  </a:t>
            </a:r>
          </a:p>
          <a:p>
            <a:pPr marL="0" indent="0">
              <a:buNone/>
            </a:pPr>
            <a:r>
              <a:rPr lang="en-US" sz="1600" dirty="0"/>
              <a:t>The area can be shared with members of its own species or with other species.</a:t>
            </a:r>
          </a:p>
          <a:p>
            <a:pPr marL="0" indent="0">
              <a:buNone/>
            </a:pPr>
            <a:r>
              <a:rPr lang="en-US" sz="1600" dirty="0"/>
              <a:t>The extent of a home range is directly related to the animal’s size and dietary preference.  Larger animals usually have a larger home range and carnivores have very large home ranges when compared to herbivores.</a:t>
            </a:r>
            <a:endParaRPr lang="en-US" sz="1600" i="1" dirty="0"/>
          </a:p>
          <a:p>
            <a:pPr marL="0" indent="0">
              <a:buNone/>
            </a:pPr>
            <a:endParaRPr lang="en-US" sz="1400" i="1" dirty="0"/>
          </a:p>
          <a:p>
            <a:pPr marL="0" indent="0">
              <a:buNone/>
            </a:pPr>
            <a:endParaRPr lang="en-US" sz="1400" i="1" dirty="0"/>
          </a:p>
          <a:p>
            <a:pPr marL="0" indent="0">
              <a:buNone/>
            </a:pPr>
            <a:endParaRPr lang="en-US" sz="1400" i="1" dirty="0"/>
          </a:p>
          <a:p>
            <a:pPr marL="0" indent="0">
              <a:buNone/>
            </a:pPr>
            <a:endParaRPr lang="en-US" sz="1400" dirty="0"/>
          </a:p>
        </p:txBody>
      </p:sp>
      <p:sp>
        <p:nvSpPr>
          <p:cNvPr id="4" name="TextBox 3">
            <a:extLst>
              <a:ext uri="{FF2B5EF4-FFF2-40B4-BE49-F238E27FC236}">
                <a16:creationId xmlns:a16="http://schemas.microsoft.com/office/drawing/2014/main" id="{693F3419-4848-4F2D-B529-316056100792}"/>
              </a:ext>
            </a:extLst>
          </p:cNvPr>
          <p:cNvSpPr txBox="1"/>
          <p:nvPr/>
        </p:nvSpPr>
        <p:spPr>
          <a:xfrm>
            <a:off x="609600" y="4848889"/>
            <a:ext cx="4419600" cy="461665"/>
          </a:xfrm>
          <a:prstGeom prst="rect">
            <a:avLst/>
          </a:prstGeom>
          <a:noFill/>
        </p:spPr>
        <p:txBody>
          <a:bodyPr wrap="square" rtlCol="0">
            <a:spAutoFit/>
          </a:bodyPr>
          <a:lstStyle/>
          <a:p>
            <a:r>
              <a:rPr lang="en-US" sz="1200" i="1" dirty="0"/>
              <a:t>Photo:  Sheep with guard donkey.  Sheep have a smaller space requirement than cattle.</a:t>
            </a:r>
          </a:p>
        </p:txBody>
      </p:sp>
    </p:spTree>
    <p:extLst>
      <p:ext uri="{BB962C8B-B14F-4D97-AF65-F5344CB8AC3E}">
        <p14:creationId xmlns:p14="http://schemas.microsoft.com/office/powerpoint/2010/main" val="39938976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61D8973-EAA9-459A-AF59-BBB4233D6C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C0294268-E2B8-42A9-8F25-D99A1F6EA1BD}"/>
              </a:ext>
            </a:extLst>
          </p:cNvPr>
          <p:cNvSpPr>
            <a:spLocks noGrp="1"/>
          </p:cNvSpPr>
          <p:nvPr>
            <p:ph type="title"/>
          </p:nvPr>
        </p:nvSpPr>
        <p:spPr>
          <a:xfrm>
            <a:off x="588557" y="685800"/>
            <a:ext cx="4345106" cy="1485900"/>
          </a:xfrm>
        </p:spPr>
        <p:txBody>
          <a:bodyPr>
            <a:normAutofit/>
          </a:bodyPr>
          <a:lstStyle/>
          <a:p>
            <a:r>
              <a:rPr lang="en-US" sz="4100"/>
              <a:t>Rangeland Animal Interactions</a:t>
            </a:r>
          </a:p>
        </p:txBody>
      </p:sp>
      <p:sp>
        <p:nvSpPr>
          <p:cNvPr id="10" name="Content Placeholder 9">
            <a:extLst>
              <a:ext uri="{FF2B5EF4-FFF2-40B4-BE49-F238E27FC236}">
                <a16:creationId xmlns:a16="http://schemas.microsoft.com/office/drawing/2014/main" id="{5271A774-4115-4A32-A269-24A3D9CA5378}"/>
              </a:ext>
            </a:extLst>
          </p:cNvPr>
          <p:cNvSpPr>
            <a:spLocks noGrp="1"/>
          </p:cNvSpPr>
          <p:nvPr>
            <p:ph idx="1"/>
          </p:nvPr>
        </p:nvSpPr>
        <p:spPr>
          <a:xfrm>
            <a:off x="457200" y="2171700"/>
            <a:ext cx="4345106" cy="3581400"/>
          </a:xfrm>
        </p:spPr>
        <p:txBody>
          <a:bodyPr>
            <a:normAutofit/>
          </a:bodyPr>
          <a:lstStyle/>
          <a:p>
            <a:pPr marL="0" indent="0">
              <a:buNone/>
            </a:pPr>
            <a:r>
              <a:rPr lang="en-US" sz="1400" dirty="0"/>
              <a:t>Livestock and wildlife occupy the same area of rangeland.  The interactions among them can be somewhat or mostly harmful, somewhat or mostly beneficial, or have no impact on either.</a:t>
            </a:r>
          </a:p>
          <a:p>
            <a:pPr marL="0" indent="0">
              <a:buNone/>
            </a:pPr>
            <a:r>
              <a:rPr lang="en-US" sz="1400" dirty="0"/>
              <a:t>The relationships may be:</a:t>
            </a:r>
          </a:p>
          <a:p>
            <a:pPr lvl="1">
              <a:buFont typeface="Wingdings" panose="05000000000000000000" pitchFamily="2" charset="2"/>
              <a:buChar char="§"/>
            </a:pPr>
            <a:r>
              <a:rPr lang="en-US" sz="1400" dirty="0"/>
              <a:t>Mutualism</a:t>
            </a:r>
          </a:p>
          <a:p>
            <a:pPr lvl="1">
              <a:buFont typeface="Wingdings" panose="05000000000000000000" pitchFamily="2" charset="2"/>
              <a:buChar char="§"/>
            </a:pPr>
            <a:r>
              <a:rPr lang="en-US" sz="1400" dirty="0"/>
              <a:t>Commensalism</a:t>
            </a:r>
          </a:p>
          <a:p>
            <a:pPr lvl="1">
              <a:buFont typeface="Wingdings" panose="05000000000000000000" pitchFamily="2" charset="2"/>
              <a:buChar char="§"/>
            </a:pPr>
            <a:r>
              <a:rPr lang="en-US" sz="1400" dirty="0"/>
              <a:t>Antagonism</a:t>
            </a:r>
          </a:p>
          <a:p>
            <a:pPr lvl="1">
              <a:buFont typeface="Wingdings" panose="05000000000000000000" pitchFamily="2" charset="2"/>
              <a:buChar char="§"/>
            </a:pPr>
            <a:r>
              <a:rPr lang="en-US" sz="1400" dirty="0" err="1"/>
              <a:t>Amensalism</a:t>
            </a:r>
            <a:r>
              <a:rPr lang="en-US" sz="1400" dirty="0"/>
              <a:t>,</a:t>
            </a:r>
          </a:p>
          <a:p>
            <a:pPr lvl="1">
              <a:buFont typeface="Wingdings" panose="05000000000000000000" pitchFamily="2" charset="2"/>
              <a:buChar char="§"/>
            </a:pPr>
            <a:r>
              <a:rPr lang="en-US" sz="1400" dirty="0"/>
              <a:t>Competition or </a:t>
            </a:r>
          </a:p>
          <a:p>
            <a:pPr lvl="1">
              <a:buFont typeface="Wingdings" panose="05000000000000000000" pitchFamily="2" charset="2"/>
              <a:buChar char="§"/>
            </a:pPr>
            <a:r>
              <a:rPr lang="en-US" sz="1400" dirty="0"/>
              <a:t>Neutralism. </a:t>
            </a:r>
          </a:p>
        </p:txBody>
      </p:sp>
      <p:sp>
        <p:nvSpPr>
          <p:cNvPr id="20" name="Rectangle 19">
            <a:extLst>
              <a:ext uri="{FF2B5EF4-FFF2-40B4-BE49-F238E27FC236}">
                <a16:creationId xmlns:a16="http://schemas.microsoft.com/office/drawing/2014/main" id="{FBEA8A33-C0D0-416D-8359-724B8828C7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37745" y="0"/>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3" name="Picture 12" descr="A herd of cattle grazing on a dry grass field&#10;&#10;Description generated with very high confidence">
            <a:extLst>
              <a:ext uri="{FF2B5EF4-FFF2-40B4-BE49-F238E27FC236}">
                <a16:creationId xmlns:a16="http://schemas.microsoft.com/office/drawing/2014/main" id="{1E4A3ACF-E4BE-456D-998B-64185F2FBDD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7819" r="34618"/>
          <a:stretch/>
        </p:blipFill>
        <p:spPr>
          <a:xfrm>
            <a:off x="5709195" y="10"/>
            <a:ext cx="3434804" cy="6857990"/>
          </a:xfrm>
          <a:prstGeom prst="rect">
            <a:avLst/>
          </a:prstGeom>
        </p:spPr>
      </p:pic>
    </p:spTree>
    <p:extLst>
      <p:ext uri="{BB962C8B-B14F-4D97-AF65-F5344CB8AC3E}">
        <p14:creationId xmlns:p14="http://schemas.microsoft.com/office/powerpoint/2010/main" val="12107849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61D8973-EAA9-459A-AF59-BBB4233D6C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C0294268-E2B8-42A9-8F25-D99A1F6EA1BD}"/>
              </a:ext>
            </a:extLst>
          </p:cNvPr>
          <p:cNvSpPr>
            <a:spLocks noGrp="1"/>
          </p:cNvSpPr>
          <p:nvPr>
            <p:ph type="title"/>
          </p:nvPr>
        </p:nvSpPr>
        <p:spPr>
          <a:xfrm>
            <a:off x="457200" y="457200"/>
            <a:ext cx="4345106" cy="1485900"/>
          </a:xfrm>
        </p:spPr>
        <p:txBody>
          <a:bodyPr>
            <a:normAutofit/>
          </a:bodyPr>
          <a:lstStyle/>
          <a:p>
            <a:r>
              <a:rPr lang="en-US" sz="4100" dirty="0"/>
              <a:t>Rangeland Animal Interactions</a:t>
            </a:r>
          </a:p>
        </p:txBody>
      </p:sp>
      <p:sp>
        <p:nvSpPr>
          <p:cNvPr id="10" name="Content Placeholder 9">
            <a:extLst>
              <a:ext uri="{FF2B5EF4-FFF2-40B4-BE49-F238E27FC236}">
                <a16:creationId xmlns:a16="http://schemas.microsoft.com/office/drawing/2014/main" id="{5271A774-4115-4A32-A269-24A3D9CA5378}"/>
              </a:ext>
            </a:extLst>
          </p:cNvPr>
          <p:cNvSpPr>
            <a:spLocks noGrp="1"/>
          </p:cNvSpPr>
          <p:nvPr>
            <p:ph idx="1"/>
          </p:nvPr>
        </p:nvSpPr>
        <p:spPr>
          <a:xfrm>
            <a:off x="457200" y="2171700"/>
            <a:ext cx="4345106" cy="3581400"/>
          </a:xfrm>
        </p:spPr>
        <p:txBody>
          <a:bodyPr>
            <a:normAutofit/>
          </a:bodyPr>
          <a:lstStyle/>
          <a:p>
            <a:pPr marL="0" indent="0">
              <a:buNone/>
            </a:pPr>
            <a:r>
              <a:rPr lang="en-US" sz="1400" b="1" u="sng" dirty="0"/>
              <a:t>Mutualism:</a:t>
            </a:r>
            <a:r>
              <a:rPr lang="en-US" sz="1400" b="1" dirty="0"/>
              <a:t>  </a:t>
            </a:r>
            <a:r>
              <a:rPr lang="en-US" sz="1400" dirty="0"/>
              <a:t>A relationship between two animals in which both benefit from the association.</a:t>
            </a:r>
          </a:p>
          <a:p>
            <a:pPr marL="0" indent="0">
              <a:buNone/>
            </a:pPr>
            <a:r>
              <a:rPr lang="en-US" sz="1400" dirty="0"/>
              <a:t>Cattle egrets are a bird that often perch on the backs of cattle or bison and eat ticks, insects and grubs.  The insects are a food source for the birds and the birds benefit the cows and bison by getting rid of insect pests.</a:t>
            </a:r>
          </a:p>
          <a:p>
            <a:pPr marL="0" indent="0">
              <a:buNone/>
            </a:pPr>
            <a:r>
              <a:rPr lang="en-US" sz="1400" dirty="0"/>
              <a:t>Bees visit rangeland flowers such as this Wavyleaf thistle flower.  The flower supplies food (nectar) to the bee and the bee benefits the plant by pollinating the flower.</a:t>
            </a:r>
          </a:p>
        </p:txBody>
      </p:sp>
      <p:sp>
        <p:nvSpPr>
          <p:cNvPr id="20" name="Rectangle 19">
            <a:extLst>
              <a:ext uri="{FF2B5EF4-FFF2-40B4-BE49-F238E27FC236}">
                <a16:creationId xmlns:a16="http://schemas.microsoft.com/office/drawing/2014/main" id="{FBEA8A33-C0D0-416D-8359-724B8828C7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37745" y="0"/>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3" name="Picture 12">
            <a:extLst>
              <a:ext uri="{FF2B5EF4-FFF2-40B4-BE49-F238E27FC236}">
                <a16:creationId xmlns:a16="http://schemas.microsoft.com/office/drawing/2014/main" id="{1E4A3ACF-E4BE-456D-998B-64185F2FBD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09195" y="914400"/>
            <a:ext cx="3434804" cy="5093286"/>
          </a:xfrm>
          <a:prstGeom prst="rect">
            <a:avLst/>
          </a:prstGeom>
        </p:spPr>
      </p:pic>
    </p:spTree>
    <p:extLst>
      <p:ext uri="{BB962C8B-B14F-4D97-AF65-F5344CB8AC3E}">
        <p14:creationId xmlns:p14="http://schemas.microsoft.com/office/powerpoint/2010/main" val="14125619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61D8973-EAA9-459A-AF59-BBB4233D6C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C0294268-E2B8-42A9-8F25-D99A1F6EA1BD}"/>
              </a:ext>
            </a:extLst>
          </p:cNvPr>
          <p:cNvSpPr>
            <a:spLocks noGrp="1"/>
          </p:cNvSpPr>
          <p:nvPr>
            <p:ph type="title"/>
          </p:nvPr>
        </p:nvSpPr>
        <p:spPr>
          <a:xfrm>
            <a:off x="457200" y="457200"/>
            <a:ext cx="4345106" cy="1485900"/>
          </a:xfrm>
        </p:spPr>
        <p:txBody>
          <a:bodyPr>
            <a:normAutofit/>
          </a:bodyPr>
          <a:lstStyle/>
          <a:p>
            <a:r>
              <a:rPr lang="en-US" sz="4100" dirty="0"/>
              <a:t>Rangeland Animal Interactions</a:t>
            </a:r>
          </a:p>
        </p:txBody>
      </p:sp>
      <p:sp>
        <p:nvSpPr>
          <p:cNvPr id="10" name="Content Placeholder 9">
            <a:extLst>
              <a:ext uri="{FF2B5EF4-FFF2-40B4-BE49-F238E27FC236}">
                <a16:creationId xmlns:a16="http://schemas.microsoft.com/office/drawing/2014/main" id="{5271A774-4115-4A32-A269-24A3D9CA5378}"/>
              </a:ext>
            </a:extLst>
          </p:cNvPr>
          <p:cNvSpPr>
            <a:spLocks noGrp="1"/>
          </p:cNvSpPr>
          <p:nvPr>
            <p:ph idx="1"/>
          </p:nvPr>
        </p:nvSpPr>
        <p:spPr>
          <a:xfrm>
            <a:off x="457200" y="2171700"/>
            <a:ext cx="4345106" cy="3581400"/>
          </a:xfrm>
        </p:spPr>
        <p:txBody>
          <a:bodyPr>
            <a:normAutofit/>
          </a:bodyPr>
          <a:lstStyle/>
          <a:p>
            <a:pPr marL="0" indent="0">
              <a:buNone/>
            </a:pPr>
            <a:r>
              <a:rPr lang="en-US" sz="1400" b="1" u="sng" dirty="0"/>
              <a:t>Commensalism</a:t>
            </a:r>
            <a:r>
              <a:rPr lang="en-US" sz="1400" dirty="0"/>
              <a:t>: A relationship between two individuals in which one derives some benefit and the other is unaffected.</a:t>
            </a:r>
          </a:p>
          <a:p>
            <a:pPr marL="0" indent="0">
              <a:buNone/>
            </a:pPr>
            <a:r>
              <a:rPr lang="en-US" sz="1400" dirty="0"/>
              <a:t>Dung beetles eat manure from ruminant animals like cows or elk.  The dung is a food source for the beetles (a benefit) but the beetle’s activity does not effect the cows or elk.</a:t>
            </a:r>
          </a:p>
          <a:p>
            <a:pPr marL="0" indent="0">
              <a:buNone/>
            </a:pPr>
            <a:r>
              <a:rPr lang="en-US" sz="1400" dirty="0"/>
              <a:t>Burrowing owls live in prairie dog burrows.  The prairie dogs provide habitat (shelter) to the burrowing owls, but burrowing owls don’t affect the prairie dogs.</a:t>
            </a:r>
          </a:p>
        </p:txBody>
      </p:sp>
      <p:sp>
        <p:nvSpPr>
          <p:cNvPr id="20" name="Rectangle 19">
            <a:extLst>
              <a:ext uri="{FF2B5EF4-FFF2-40B4-BE49-F238E27FC236}">
                <a16:creationId xmlns:a16="http://schemas.microsoft.com/office/drawing/2014/main" id="{FBEA8A33-C0D0-416D-8359-724B8828C7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37745" y="0"/>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3" name="Picture 12">
            <a:extLst>
              <a:ext uri="{FF2B5EF4-FFF2-40B4-BE49-F238E27FC236}">
                <a16:creationId xmlns:a16="http://schemas.microsoft.com/office/drawing/2014/main" id="{1E4A3ACF-E4BE-456D-998B-64185F2FBDD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6172" t="2161" r="17342" b="5403"/>
          <a:stretch/>
        </p:blipFill>
        <p:spPr>
          <a:xfrm>
            <a:off x="5713206" y="0"/>
            <a:ext cx="3430794" cy="6518788"/>
          </a:xfrm>
          <a:prstGeom prst="rect">
            <a:avLst/>
          </a:prstGeom>
        </p:spPr>
      </p:pic>
    </p:spTree>
    <p:extLst>
      <p:ext uri="{BB962C8B-B14F-4D97-AF65-F5344CB8AC3E}">
        <p14:creationId xmlns:p14="http://schemas.microsoft.com/office/powerpoint/2010/main" val="2641293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61D8973-EAA9-459A-AF59-BBB4233D6C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C0294268-E2B8-42A9-8F25-D99A1F6EA1BD}"/>
              </a:ext>
            </a:extLst>
          </p:cNvPr>
          <p:cNvSpPr>
            <a:spLocks noGrp="1"/>
          </p:cNvSpPr>
          <p:nvPr>
            <p:ph type="title"/>
          </p:nvPr>
        </p:nvSpPr>
        <p:spPr>
          <a:xfrm>
            <a:off x="457200" y="457200"/>
            <a:ext cx="4345106" cy="1485900"/>
          </a:xfrm>
        </p:spPr>
        <p:txBody>
          <a:bodyPr>
            <a:normAutofit/>
          </a:bodyPr>
          <a:lstStyle/>
          <a:p>
            <a:r>
              <a:rPr lang="en-US" sz="4100" dirty="0"/>
              <a:t>Rangeland Animal Interactions</a:t>
            </a:r>
          </a:p>
        </p:txBody>
      </p:sp>
      <p:sp>
        <p:nvSpPr>
          <p:cNvPr id="10" name="Content Placeholder 9">
            <a:extLst>
              <a:ext uri="{FF2B5EF4-FFF2-40B4-BE49-F238E27FC236}">
                <a16:creationId xmlns:a16="http://schemas.microsoft.com/office/drawing/2014/main" id="{5271A774-4115-4A32-A269-24A3D9CA5378}"/>
              </a:ext>
            </a:extLst>
          </p:cNvPr>
          <p:cNvSpPr>
            <a:spLocks noGrp="1"/>
          </p:cNvSpPr>
          <p:nvPr>
            <p:ph idx="1"/>
          </p:nvPr>
        </p:nvSpPr>
        <p:spPr>
          <a:xfrm>
            <a:off x="457200" y="2171700"/>
            <a:ext cx="4345106" cy="3581400"/>
          </a:xfrm>
        </p:spPr>
        <p:txBody>
          <a:bodyPr>
            <a:normAutofit/>
          </a:bodyPr>
          <a:lstStyle/>
          <a:p>
            <a:pPr marL="0" indent="0">
              <a:buNone/>
            </a:pPr>
            <a:r>
              <a:rPr lang="en-US" sz="1400" b="1" u="sng" dirty="0"/>
              <a:t>Antagonism</a:t>
            </a:r>
            <a:r>
              <a:rPr lang="en-US" sz="1400" dirty="0"/>
              <a:t>:  A relationship in which one species benefits at the expense of another.  This includes predation and parasitism.</a:t>
            </a:r>
          </a:p>
          <a:p>
            <a:pPr marL="0" indent="0">
              <a:buNone/>
            </a:pPr>
            <a:r>
              <a:rPr lang="en-US" sz="1400" dirty="0"/>
              <a:t>When a coyote eats a rabbit or lamb, the coyote gets the benefit of a food source, but the rabbit or lamb is harmed (killed).</a:t>
            </a:r>
          </a:p>
          <a:p>
            <a:pPr marL="0" indent="0">
              <a:buNone/>
            </a:pPr>
            <a:r>
              <a:rPr lang="en-US" sz="1400" dirty="0"/>
              <a:t>Brown headed cowbirds are common grassland birds that are nest parasites.  They lay eggs in nests of other bird species.  The cowbird’s chick grows faster and receives more food to the detriment of the host bird’s chicks.</a:t>
            </a:r>
          </a:p>
          <a:p>
            <a:pPr marL="0" indent="0">
              <a:buNone/>
            </a:pPr>
            <a:endParaRPr lang="en-US" sz="1400" dirty="0"/>
          </a:p>
        </p:txBody>
      </p:sp>
      <p:sp>
        <p:nvSpPr>
          <p:cNvPr id="20" name="Rectangle 19">
            <a:extLst>
              <a:ext uri="{FF2B5EF4-FFF2-40B4-BE49-F238E27FC236}">
                <a16:creationId xmlns:a16="http://schemas.microsoft.com/office/drawing/2014/main" id="{FBEA8A33-C0D0-416D-8359-724B8828C7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37745" y="0"/>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6786" r="22188"/>
          <a:stretch/>
        </p:blipFill>
        <p:spPr>
          <a:xfrm>
            <a:off x="5720153" y="381000"/>
            <a:ext cx="3412888" cy="6096000"/>
          </a:xfrm>
          <a:prstGeom prst="rect">
            <a:avLst/>
          </a:prstGeom>
        </p:spPr>
      </p:pic>
      <p:sp>
        <p:nvSpPr>
          <p:cNvPr id="3" name="TextBox 2">
            <a:extLst>
              <a:ext uri="{FF2B5EF4-FFF2-40B4-BE49-F238E27FC236}">
                <a16:creationId xmlns:a16="http://schemas.microsoft.com/office/drawing/2014/main" id="{AC33593D-2257-48F4-849C-7B30D4DEA636}"/>
              </a:ext>
            </a:extLst>
          </p:cNvPr>
          <p:cNvSpPr txBox="1"/>
          <p:nvPr/>
        </p:nvSpPr>
        <p:spPr>
          <a:xfrm>
            <a:off x="2590800" y="5753100"/>
            <a:ext cx="2668706" cy="646331"/>
          </a:xfrm>
          <a:prstGeom prst="rect">
            <a:avLst/>
          </a:prstGeom>
          <a:noFill/>
        </p:spPr>
        <p:txBody>
          <a:bodyPr wrap="square" rtlCol="0">
            <a:spAutoFit/>
          </a:bodyPr>
          <a:lstStyle/>
          <a:p>
            <a:r>
              <a:rPr lang="en-US" sz="1200" i="1" dirty="0"/>
              <a:t>Photo:  Blue eggs are robin eggs the brown spotted eggs are brown headed cowbird eggs.</a:t>
            </a:r>
          </a:p>
        </p:txBody>
      </p:sp>
    </p:spTree>
    <p:extLst>
      <p:ext uri="{BB962C8B-B14F-4D97-AF65-F5344CB8AC3E}">
        <p14:creationId xmlns:p14="http://schemas.microsoft.com/office/powerpoint/2010/main" val="1160066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0294268-E2B8-42A9-8F25-D99A1F6EA1BD}"/>
              </a:ext>
            </a:extLst>
          </p:cNvPr>
          <p:cNvSpPr>
            <a:spLocks noGrp="1"/>
          </p:cNvSpPr>
          <p:nvPr>
            <p:ph type="title"/>
          </p:nvPr>
        </p:nvSpPr>
        <p:spPr>
          <a:xfrm>
            <a:off x="767671" y="685800"/>
            <a:ext cx="7870143" cy="1485900"/>
          </a:xfrm>
        </p:spPr>
        <p:txBody>
          <a:bodyPr>
            <a:normAutofit/>
          </a:bodyPr>
          <a:lstStyle/>
          <a:p>
            <a:r>
              <a:rPr lang="en-US"/>
              <a:t>Rangeland Animal Interactions</a:t>
            </a:r>
          </a:p>
        </p:txBody>
      </p:sp>
      <p:sp>
        <p:nvSpPr>
          <p:cNvPr id="30" name="Rectangle 29">
            <a:extLst>
              <a:ext uri="{FF2B5EF4-FFF2-40B4-BE49-F238E27FC236}">
                <a16:creationId xmlns:a16="http://schemas.microsoft.com/office/drawing/2014/main" id="{B9F89C22-0475-4427-B7C8-0269AD40E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Content Placeholder 9">
            <a:extLst>
              <a:ext uri="{FF2B5EF4-FFF2-40B4-BE49-F238E27FC236}">
                <a16:creationId xmlns:a16="http://schemas.microsoft.com/office/drawing/2014/main" id="{5271A774-4115-4A32-A269-24A3D9CA5378}"/>
              </a:ext>
            </a:extLst>
          </p:cNvPr>
          <p:cNvSpPr>
            <a:spLocks noGrp="1"/>
          </p:cNvSpPr>
          <p:nvPr>
            <p:ph idx="1"/>
          </p:nvPr>
        </p:nvSpPr>
        <p:spPr>
          <a:xfrm>
            <a:off x="767671" y="2286000"/>
            <a:ext cx="3804328" cy="3581400"/>
          </a:xfrm>
        </p:spPr>
        <p:txBody>
          <a:bodyPr>
            <a:normAutofit/>
          </a:bodyPr>
          <a:lstStyle/>
          <a:p>
            <a:pPr marL="0" indent="0">
              <a:buNone/>
            </a:pPr>
            <a:r>
              <a:rPr lang="en-US" sz="1600" b="1" u="sng"/>
              <a:t>Amensalism: </a:t>
            </a:r>
            <a:r>
              <a:rPr lang="en-US" sz="1600"/>
              <a:t>A relationship between two animals in which one is adversely affected and the other is unaffected by being associated with the first animal.</a:t>
            </a:r>
          </a:p>
          <a:p>
            <a:pPr marL="0" indent="0">
              <a:buNone/>
            </a:pPr>
            <a:r>
              <a:rPr lang="en-US" sz="1600"/>
              <a:t>Bison can carry a bacterial disease called brucellosis.  The bison have no apparent symptoms.  When infected bison interact with cattle they can infect the cattle.</a:t>
            </a:r>
          </a:p>
        </p:txBody>
      </p:sp>
      <p:pic>
        <p:nvPicPr>
          <p:cNvPr id="13" name="Picture 12">
            <a:extLst>
              <a:ext uri="{FF2B5EF4-FFF2-40B4-BE49-F238E27FC236}">
                <a16:creationId xmlns:a16="http://schemas.microsoft.com/office/drawing/2014/main" id="{1E4A3ACF-E4BE-456D-998B-64185F2FBDD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03" r="18689"/>
          <a:stretch/>
        </p:blipFill>
        <p:spPr>
          <a:xfrm>
            <a:off x="4795581" y="3733800"/>
            <a:ext cx="4342557" cy="3222205"/>
          </a:xfrm>
          <a:prstGeom prst="rect">
            <a:avLst/>
          </a:prstGeom>
        </p:spPr>
      </p:pic>
    </p:spTree>
    <p:extLst>
      <p:ext uri="{BB962C8B-B14F-4D97-AF65-F5344CB8AC3E}">
        <p14:creationId xmlns:p14="http://schemas.microsoft.com/office/powerpoint/2010/main" val="29145810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961D8973-EAA9-459A-AF59-BBB4233D6C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C0294268-E2B8-42A9-8F25-D99A1F6EA1BD}"/>
              </a:ext>
            </a:extLst>
          </p:cNvPr>
          <p:cNvSpPr>
            <a:spLocks noGrp="1"/>
          </p:cNvSpPr>
          <p:nvPr>
            <p:ph type="title"/>
          </p:nvPr>
        </p:nvSpPr>
        <p:spPr>
          <a:xfrm>
            <a:off x="588557" y="685800"/>
            <a:ext cx="4345106" cy="1485900"/>
          </a:xfrm>
        </p:spPr>
        <p:txBody>
          <a:bodyPr>
            <a:normAutofit/>
          </a:bodyPr>
          <a:lstStyle/>
          <a:p>
            <a:r>
              <a:rPr lang="en-US" sz="4100" dirty="0"/>
              <a:t>Rangeland Animal Interactions</a:t>
            </a:r>
          </a:p>
        </p:txBody>
      </p:sp>
      <p:sp>
        <p:nvSpPr>
          <p:cNvPr id="10" name="Content Placeholder 9">
            <a:extLst>
              <a:ext uri="{FF2B5EF4-FFF2-40B4-BE49-F238E27FC236}">
                <a16:creationId xmlns:a16="http://schemas.microsoft.com/office/drawing/2014/main" id="{5271A774-4115-4A32-A269-24A3D9CA5378}"/>
              </a:ext>
            </a:extLst>
          </p:cNvPr>
          <p:cNvSpPr>
            <a:spLocks noGrp="1"/>
          </p:cNvSpPr>
          <p:nvPr>
            <p:ph idx="1"/>
          </p:nvPr>
        </p:nvSpPr>
        <p:spPr>
          <a:xfrm>
            <a:off x="588557" y="2286000"/>
            <a:ext cx="4345106" cy="3581400"/>
          </a:xfrm>
        </p:spPr>
        <p:txBody>
          <a:bodyPr>
            <a:normAutofit/>
          </a:bodyPr>
          <a:lstStyle/>
          <a:p>
            <a:pPr marL="0" indent="0">
              <a:buNone/>
            </a:pPr>
            <a:r>
              <a:rPr lang="en-US" sz="1700" b="1" u="sng"/>
              <a:t>Competition: </a:t>
            </a:r>
            <a:r>
              <a:rPr lang="en-US" sz="1700"/>
              <a:t>A relationship between two animals that use the same resource (food, water, etc.) that is in short supply.  Both animals will be harmed because neither will have enough to meet their requirements.</a:t>
            </a:r>
          </a:p>
          <a:p>
            <a:pPr marL="0" indent="0">
              <a:buNone/>
            </a:pPr>
            <a:r>
              <a:rPr lang="en-US" sz="1700"/>
              <a:t>Elk and cattle may be eating the same forage.  If that forage is in short supply, both animals will be harmed.  </a:t>
            </a:r>
          </a:p>
          <a:p>
            <a:pPr marL="0" indent="0">
              <a:buNone/>
            </a:pPr>
            <a:r>
              <a:rPr lang="en-US" sz="1700"/>
              <a:t>If there is abundant supply of the resource, then the animals are not in competition.  </a:t>
            </a:r>
          </a:p>
        </p:txBody>
      </p:sp>
      <p:sp>
        <p:nvSpPr>
          <p:cNvPr id="27" name="Rectangle 26">
            <a:extLst>
              <a:ext uri="{FF2B5EF4-FFF2-40B4-BE49-F238E27FC236}">
                <a16:creationId xmlns:a16="http://schemas.microsoft.com/office/drawing/2014/main" id="{FBEA8A33-C0D0-416D-8359-724B8828C7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37745" y="0"/>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3" name="Picture 12">
            <a:extLst>
              <a:ext uri="{FF2B5EF4-FFF2-40B4-BE49-F238E27FC236}">
                <a16:creationId xmlns:a16="http://schemas.microsoft.com/office/drawing/2014/main" id="{1E4A3ACF-E4BE-456D-998B-64185F2FBDD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874" b="9093"/>
          <a:stretch/>
        </p:blipFill>
        <p:spPr>
          <a:xfrm rot="5400000">
            <a:off x="3997597" y="1711598"/>
            <a:ext cx="6858000" cy="3434804"/>
          </a:xfrm>
          <a:prstGeom prst="rect">
            <a:avLst/>
          </a:prstGeom>
        </p:spPr>
      </p:pic>
    </p:spTree>
    <p:extLst>
      <p:ext uri="{BB962C8B-B14F-4D97-AF65-F5344CB8AC3E}">
        <p14:creationId xmlns:p14="http://schemas.microsoft.com/office/powerpoint/2010/main" val="40828340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48513" y="1981200"/>
            <a:ext cx="4523421" cy="3392566"/>
          </a:xfrm>
          <a:prstGeom prst="rect">
            <a:avLst/>
          </a:prstGeom>
        </p:spPr>
      </p:pic>
      <p:sp>
        <p:nvSpPr>
          <p:cNvPr id="2" name="Title 1">
            <a:extLst>
              <a:ext uri="{FF2B5EF4-FFF2-40B4-BE49-F238E27FC236}">
                <a16:creationId xmlns:a16="http://schemas.microsoft.com/office/drawing/2014/main" id="{133E3D18-CFAE-4EE3-BF67-11D4B481D375}"/>
              </a:ext>
            </a:extLst>
          </p:cNvPr>
          <p:cNvSpPr>
            <a:spLocks noGrp="1"/>
          </p:cNvSpPr>
          <p:nvPr>
            <p:ph type="title"/>
          </p:nvPr>
        </p:nvSpPr>
        <p:spPr>
          <a:xfrm>
            <a:off x="844103" y="162059"/>
            <a:ext cx="8001000" cy="832304"/>
          </a:xfrm>
        </p:spPr>
        <p:txBody>
          <a:bodyPr>
            <a:normAutofit/>
          </a:bodyPr>
          <a:lstStyle/>
          <a:p>
            <a:pPr algn="ctr"/>
            <a:r>
              <a:rPr lang="en-US" sz="4000" dirty="0"/>
              <a:t>Rangeland Mammals</a:t>
            </a:r>
          </a:p>
        </p:txBody>
      </p:sp>
      <p:sp>
        <p:nvSpPr>
          <p:cNvPr id="21" name="Rectangle 20">
            <a:extLst>
              <a:ext uri="{FF2B5EF4-FFF2-40B4-BE49-F238E27FC236}">
                <a16:creationId xmlns:a16="http://schemas.microsoft.com/office/drawing/2014/main" id="{A67E2D8A-19BE-48A0-889C-CCAC02348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C3DBC33D-D2E4-4456-9AA1-C5F22840E160}"/>
              </a:ext>
            </a:extLst>
          </p:cNvPr>
          <p:cNvSpPr>
            <a:spLocks noGrp="1"/>
          </p:cNvSpPr>
          <p:nvPr>
            <p:ph idx="1"/>
          </p:nvPr>
        </p:nvSpPr>
        <p:spPr>
          <a:xfrm>
            <a:off x="837664" y="1219200"/>
            <a:ext cx="3618458" cy="5257800"/>
          </a:xfrm>
        </p:spPr>
        <p:txBody>
          <a:bodyPr>
            <a:normAutofit fontScale="92500" lnSpcReduction="20000"/>
          </a:bodyPr>
          <a:lstStyle/>
          <a:p>
            <a:pPr>
              <a:buFont typeface="Wingdings" panose="05000000000000000000" pitchFamily="2" charset="2"/>
              <a:buChar char="v"/>
            </a:pPr>
            <a:r>
              <a:rPr lang="en-US" sz="2100" dirty="0"/>
              <a:t>84% of North American mammals spend at least part of their life in rangeland ecosystems.</a:t>
            </a:r>
          </a:p>
          <a:p>
            <a:pPr>
              <a:buFont typeface="Wingdings" panose="05000000000000000000" pitchFamily="2" charset="2"/>
              <a:buChar char="v"/>
            </a:pPr>
            <a:r>
              <a:rPr lang="en-US" sz="2100" dirty="0"/>
              <a:t>Ungulates are large hoofed animals that many people think of when they think of rangeland animals.  </a:t>
            </a:r>
          </a:p>
          <a:p>
            <a:pPr>
              <a:buFont typeface="Wingdings" panose="05000000000000000000" pitchFamily="2" charset="2"/>
              <a:buChar char="v"/>
            </a:pPr>
            <a:r>
              <a:rPr lang="en-US" sz="2100" dirty="0"/>
              <a:t>Wild ungulates common to North America include bison, pronghorn, elk, and deer.   </a:t>
            </a:r>
          </a:p>
          <a:p>
            <a:pPr>
              <a:buFont typeface="Wingdings" panose="05000000000000000000" pitchFamily="2" charset="2"/>
              <a:buChar char="v"/>
            </a:pPr>
            <a:r>
              <a:rPr lang="en-US" sz="2100" dirty="0"/>
              <a:t>Domestic ungulates also live on rangeland.  Cattle, sheep, goats, and horses are all ungulates.</a:t>
            </a:r>
          </a:p>
          <a:p>
            <a:pPr>
              <a:buFont typeface="Wingdings" panose="05000000000000000000" pitchFamily="2" charset="2"/>
              <a:buChar char="v"/>
            </a:pPr>
            <a:r>
              <a:rPr lang="en-US" sz="2100" dirty="0"/>
              <a:t>Many other groups of mammals utilize rangelands.  Coyotes, foxes, rabbits and rodents are common rangeland inhabitants.</a:t>
            </a:r>
          </a:p>
          <a:p>
            <a:pPr marL="0" indent="0">
              <a:buNone/>
            </a:pPr>
            <a:endParaRPr lang="en-US" sz="1600" dirty="0"/>
          </a:p>
          <a:p>
            <a:endParaRPr lang="en-US" sz="1300" dirty="0"/>
          </a:p>
          <a:p>
            <a:endParaRPr lang="en-US" sz="1300" dirty="0"/>
          </a:p>
          <a:p>
            <a:endParaRPr lang="en-US" sz="1300" dirty="0"/>
          </a:p>
        </p:txBody>
      </p:sp>
    </p:spTree>
    <p:extLst>
      <p:ext uri="{BB962C8B-B14F-4D97-AF65-F5344CB8AC3E}">
        <p14:creationId xmlns:p14="http://schemas.microsoft.com/office/powerpoint/2010/main" val="36947609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961D8973-EAA9-459A-AF59-BBB4233D6C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C0294268-E2B8-42A9-8F25-D99A1F6EA1BD}"/>
              </a:ext>
            </a:extLst>
          </p:cNvPr>
          <p:cNvSpPr>
            <a:spLocks noGrp="1"/>
          </p:cNvSpPr>
          <p:nvPr>
            <p:ph type="title"/>
          </p:nvPr>
        </p:nvSpPr>
        <p:spPr>
          <a:xfrm>
            <a:off x="588557" y="685800"/>
            <a:ext cx="4345106" cy="1485900"/>
          </a:xfrm>
        </p:spPr>
        <p:txBody>
          <a:bodyPr>
            <a:normAutofit/>
          </a:bodyPr>
          <a:lstStyle/>
          <a:p>
            <a:r>
              <a:rPr lang="en-US" sz="4100" dirty="0"/>
              <a:t>Rangeland Animal Interactions</a:t>
            </a:r>
          </a:p>
        </p:txBody>
      </p:sp>
      <p:sp>
        <p:nvSpPr>
          <p:cNvPr id="10" name="Content Placeholder 9">
            <a:extLst>
              <a:ext uri="{FF2B5EF4-FFF2-40B4-BE49-F238E27FC236}">
                <a16:creationId xmlns:a16="http://schemas.microsoft.com/office/drawing/2014/main" id="{5271A774-4115-4A32-A269-24A3D9CA5378}"/>
              </a:ext>
            </a:extLst>
          </p:cNvPr>
          <p:cNvSpPr>
            <a:spLocks noGrp="1"/>
          </p:cNvSpPr>
          <p:nvPr>
            <p:ph idx="1"/>
          </p:nvPr>
        </p:nvSpPr>
        <p:spPr>
          <a:xfrm>
            <a:off x="588557" y="2286000"/>
            <a:ext cx="4345106" cy="3581400"/>
          </a:xfrm>
        </p:spPr>
        <p:txBody>
          <a:bodyPr>
            <a:normAutofit/>
          </a:bodyPr>
          <a:lstStyle/>
          <a:p>
            <a:pPr marL="0" indent="0">
              <a:buNone/>
            </a:pPr>
            <a:r>
              <a:rPr lang="en-US" b="1" u="sng" dirty="0"/>
              <a:t>Neutralism</a:t>
            </a:r>
            <a:r>
              <a:rPr lang="en-US" dirty="0"/>
              <a:t>: A relationship between two species that interact or share the same habitat but do not affect each other.</a:t>
            </a:r>
          </a:p>
          <a:p>
            <a:pPr marL="0" indent="0">
              <a:buNone/>
            </a:pPr>
            <a:r>
              <a:rPr lang="en-US" dirty="0"/>
              <a:t>Meadowlarks and blue birds live on rangelands with cattle.  They do not have an effect on cattle and cattle do not have an effect on them.</a:t>
            </a:r>
          </a:p>
          <a:p>
            <a:pPr marL="0" indent="0">
              <a:buNone/>
            </a:pPr>
            <a:r>
              <a:rPr lang="en-US" dirty="0"/>
              <a:t>Rabbits, deer and frogs live on together on rangelands but have no effect on one another. </a:t>
            </a:r>
          </a:p>
        </p:txBody>
      </p:sp>
      <p:sp>
        <p:nvSpPr>
          <p:cNvPr id="27" name="Rectangle 26">
            <a:extLst>
              <a:ext uri="{FF2B5EF4-FFF2-40B4-BE49-F238E27FC236}">
                <a16:creationId xmlns:a16="http://schemas.microsoft.com/office/drawing/2014/main" id="{FBEA8A33-C0D0-416D-8359-724B8828C7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37745" y="0"/>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3" name="Picture 12" descr="A small bird perched on a branch&#10;&#10;Description generated with very high confidence">
            <a:extLst>
              <a:ext uri="{FF2B5EF4-FFF2-40B4-BE49-F238E27FC236}">
                <a16:creationId xmlns:a16="http://schemas.microsoft.com/office/drawing/2014/main" id="{1E4A3ACF-E4BE-456D-998B-64185F2FBDD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8462" r="33991" b="1"/>
          <a:stretch/>
        </p:blipFill>
        <p:spPr>
          <a:xfrm>
            <a:off x="5709195" y="10"/>
            <a:ext cx="3434804" cy="6857990"/>
          </a:xfrm>
          <a:prstGeom prst="rect">
            <a:avLst/>
          </a:prstGeom>
        </p:spPr>
      </p:pic>
    </p:spTree>
    <p:extLst>
      <p:ext uri="{BB962C8B-B14F-4D97-AF65-F5344CB8AC3E}">
        <p14:creationId xmlns:p14="http://schemas.microsoft.com/office/powerpoint/2010/main" val="20358506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61D8973-EAA9-459A-AF59-BBB4233D6C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C0294268-E2B8-42A9-8F25-D99A1F6EA1BD}"/>
              </a:ext>
            </a:extLst>
          </p:cNvPr>
          <p:cNvSpPr>
            <a:spLocks noGrp="1"/>
          </p:cNvSpPr>
          <p:nvPr>
            <p:ph type="title"/>
          </p:nvPr>
        </p:nvSpPr>
        <p:spPr>
          <a:xfrm>
            <a:off x="457200" y="457200"/>
            <a:ext cx="4345106" cy="1066800"/>
          </a:xfrm>
        </p:spPr>
        <p:txBody>
          <a:bodyPr>
            <a:normAutofit fontScale="90000"/>
          </a:bodyPr>
          <a:lstStyle/>
          <a:p>
            <a:r>
              <a:rPr lang="en-US" sz="4100" dirty="0"/>
              <a:t>Livestock and Wildlife Interactions</a:t>
            </a:r>
          </a:p>
        </p:txBody>
      </p:sp>
      <p:sp>
        <p:nvSpPr>
          <p:cNvPr id="10" name="Content Placeholder 9">
            <a:extLst>
              <a:ext uri="{FF2B5EF4-FFF2-40B4-BE49-F238E27FC236}">
                <a16:creationId xmlns:a16="http://schemas.microsoft.com/office/drawing/2014/main" id="{5271A774-4115-4A32-A269-24A3D9CA5378}"/>
              </a:ext>
            </a:extLst>
          </p:cNvPr>
          <p:cNvSpPr>
            <a:spLocks noGrp="1"/>
          </p:cNvSpPr>
          <p:nvPr>
            <p:ph idx="1"/>
          </p:nvPr>
        </p:nvSpPr>
        <p:spPr>
          <a:xfrm>
            <a:off x="457200" y="1828800"/>
            <a:ext cx="4345106" cy="3924300"/>
          </a:xfrm>
        </p:spPr>
        <p:txBody>
          <a:bodyPr>
            <a:normAutofit fontScale="92500" lnSpcReduction="10000"/>
          </a:bodyPr>
          <a:lstStyle/>
          <a:p>
            <a:pPr marL="0" indent="0">
              <a:buNone/>
            </a:pPr>
            <a:r>
              <a:rPr lang="en-US" sz="1400" dirty="0"/>
              <a:t>Livestock grazing can positively or negatively impact wildlife that live on rangelands.  </a:t>
            </a:r>
          </a:p>
          <a:p>
            <a:pPr marL="0" indent="0">
              <a:buNone/>
            </a:pPr>
            <a:r>
              <a:rPr lang="en-US" sz="1400" dirty="0"/>
              <a:t>Livestock management can be used in a way to improve wildlife habitat. Livestock managers can use time</a:t>
            </a:r>
            <a:r>
              <a:rPr lang="en-US" sz="1400"/>
              <a:t>, frequency </a:t>
            </a:r>
            <a:r>
              <a:rPr lang="en-US" sz="1400" dirty="0"/>
              <a:t>and/or intensity of grazing, and type of livestock to achieve wildlife habitat goals.  Rangeland that is ungrazed will have a different plant community than grazed rangeland.  </a:t>
            </a:r>
          </a:p>
          <a:p>
            <a:pPr marL="0" indent="0">
              <a:buNone/>
            </a:pPr>
            <a:r>
              <a:rPr lang="en-US" sz="1400" dirty="0"/>
              <a:t>Livestock grazing can damage wildlife habitat values if grazing management plans do not consider wildlife habitat.  Reduced cover, parasite/disease transmission, changes in plant communities are some potential negative impacts of livestock and wildlife interaction.  Fences and roads can be detrimental to some species of wildlife.</a:t>
            </a:r>
          </a:p>
          <a:p>
            <a:pPr marL="0" indent="0">
              <a:buNone/>
            </a:pPr>
            <a:r>
              <a:rPr lang="en-US" sz="1400" dirty="0"/>
              <a:t>Well thought out grazing management strategies that account for wildlife will limit negative interactions, enhance habitat quality for domestic and wild animals and promote complementary relationships between wildlife and domestic livestock.</a:t>
            </a:r>
          </a:p>
          <a:p>
            <a:pPr marL="0" indent="0">
              <a:buNone/>
            </a:pPr>
            <a:endParaRPr lang="en-US" sz="1400" dirty="0"/>
          </a:p>
        </p:txBody>
      </p:sp>
      <p:sp>
        <p:nvSpPr>
          <p:cNvPr id="20" name="Rectangle 19">
            <a:extLst>
              <a:ext uri="{FF2B5EF4-FFF2-40B4-BE49-F238E27FC236}">
                <a16:creationId xmlns:a16="http://schemas.microsoft.com/office/drawing/2014/main" id="{FBEA8A33-C0D0-416D-8359-724B8828C7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37745" y="0"/>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1606" r="40517"/>
          <a:stretch/>
        </p:blipFill>
        <p:spPr>
          <a:xfrm>
            <a:off x="5701309" y="-4012"/>
            <a:ext cx="3442691" cy="6862011"/>
          </a:xfrm>
          <a:prstGeom prst="rect">
            <a:avLst/>
          </a:prstGeom>
        </p:spPr>
      </p:pic>
    </p:spTree>
    <p:extLst>
      <p:ext uri="{BB962C8B-B14F-4D97-AF65-F5344CB8AC3E}">
        <p14:creationId xmlns:p14="http://schemas.microsoft.com/office/powerpoint/2010/main" val="3318452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8700" y="685800"/>
            <a:ext cx="7200900" cy="914400"/>
          </a:xfrm>
        </p:spPr>
        <p:txBody>
          <a:bodyPr/>
          <a:lstStyle/>
          <a:p>
            <a:pPr algn="ctr"/>
            <a:r>
              <a:rPr lang="en-US" dirty="0"/>
              <a:t>Activities and References</a:t>
            </a:r>
          </a:p>
        </p:txBody>
      </p:sp>
      <p:sp>
        <p:nvSpPr>
          <p:cNvPr id="5" name="Text Placeholder 4"/>
          <p:cNvSpPr>
            <a:spLocks noGrp="1"/>
          </p:cNvSpPr>
          <p:nvPr>
            <p:ph type="body" idx="1"/>
          </p:nvPr>
        </p:nvSpPr>
        <p:spPr>
          <a:xfrm>
            <a:off x="1072060" y="1600200"/>
            <a:ext cx="3335840" cy="457200"/>
          </a:xfrm>
        </p:spPr>
        <p:txBody>
          <a:bodyPr/>
          <a:lstStyle/>
          <a:p>
            <a:r>
              <a:rPr lang="en-US" dirty="0"/>
              <a:t>Activities</a:t>
            </a:r>
          </a:p>
        </p:txBody>
      </p:sp>
      <p:sp>
        <p:nvSpPr>
          <p:cNvPr id="3" name="Content Placeholder 2"/>
          <p:cNvSpPr>
            <a:spLocks noGrp="1"/>
          </p:cNvSpPr>
          <p:nvPr>
            <p:ph sz="half" idx="2"/>
          </p:nvPr>
        </p:nvSpPr>
        <p:spPr>
          <a:xfrm>
            <a:off x="1028700" y="2209800"/>
            <a:ext cx="3335839" cy="3657601"/>
          </a:xfrm>
        </p:spPr>
        <p:txBody>
          <a:bodyPr>
            <a:normAutofit fontScale="92500" lnSpcReduction="20000"/>
          </a:bodyPr>
          <a:lstStyle/>
          <a:p>
            <a:r>
              <a:rPr lang="en-US" dirty="0"/>
              <a:t>Identify the primary wildlife species in your area or in the area of the State competition.  Determine the types of relationships among the most common wildlife species and livestock.</a:t>
            </a:r>
          </a:p>
        </p:txBody>
      </p:sp>
      <p:sp>
        <p:nvSpPr>
          <p:cNvPr id="6" name="Text Placeholder 5"/>
          <p:cNvSpPr>
            <a:spLocks noGrp="1"/>
          </p:cNvSpPr>
          <p:nvPr>
            <p:ph type="body" sz="quarter" idx="3"/>
          </p:nvPr>
        </p:nvSpPr>
        <p:spPr>
          <a:xfrm>
            <a:off x="5029200" y="1600200"/>
            <a:ext cx="3335840" cy="457200"/>
          </a:xfrm>
        </p:spPr>
        <p:txBody>
          <a:bodyPr/>
          <a:lstStyle/>
          <a:p>
            <a:r>
              <a:rPr lang="en-US" dirty="0"/>
              <a:t>References</a:t>
            </a:r>
          </a:p>
        </p:txBody>
      </p:sp>
      <p:sp>
        <p:nvSpPr>
          <p:cNvPr id="4" name="Content Placeholder 3"/>
          <p:cNvSpPr>
            <a:spLocks noGrp="1"/>
          </p:cNvSpPr>
          <p:nvPr>
            <p:ph sz="quarter" idx="4"/>
          </p:nvPr>
        </p:nvSpPr>
        <p:spPr>
          <a:xfrm>
            <a:off x="5029200" y="2286000"/>
            <a:ext cx="3335840" cy="2562193"/>
          </a:xfrm>
        </p:spPr>
        <p:txBody>
          <a:bodyPr>
            <a:normAutofit fontScale="92500" lnSpcReduction="20000"/>
          </a:bodyPr>
          <a:lstStyle/>
          <a:p>
            <a:r>
              <a:rPr lang="en-US" dirty="0">
                <a:hlinkClick r:id="rId2"/>
              </a:rPr>
              <a:t>Grassland Birds, NRCS Wildlife Habitat Management Institute</a:t>
            </a:r>
            <a:endParaRPr lang="en-US" dirty="0"/>
          </a:p>
          <a:p>
            <a:r>
              <a:rPr lang="en-US" dirty="0">
                <a:hlinkClick r:id="rId3"/>
              </a:rPr>
              <a:t>Management of Sandhills Rangeland for Greater Prairie Chicken</a:t>
            </a:r>
            <a:endParaRPr lang="en-US" dirty="0"/>
          </a:p>
          <a:p>
            <a:r>
              <a:rPr lang="en-US" dirty="0">
                <a:hlinkClick r:id="rId4"/>
              </a:rPr>
              <a:t>Habitat Requirements of Wildlife:  Food, Water, Cover and Space </a:t>
            </a:r>
            <a:endParaRPr lang="en-US" dirty="0"/>
          </a:p>
        </p:txBody>
      </p:sp>
    </p:spTree>
    <p:extLst>
      <p:ext uri="{BB962C8B-B14F-4D97-AF65-F5344CB8AC3E}">
        <p14:creationId xmlns:p14="http://schemas.microsoft.com/office/powerpoint/2010/main" val="13029324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624E16E8-84BF-4D4C-A746-2537B1C1597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4643" y="744469"/>
            <a:ext cx="8005589" cy="5349671"/>
            <a:chOff x="752858" y="744469"/>
            <a:chExt cx="10674117" cy="5349671"/>
          </a:xfrm>
        </p:grpSpPr>
        <p:sp>
          <p:nvSpPr>
            <p:cNvPr id="18" name="Freeform 6">
              <a:extLst>
                <a:ext uri="{FF2B5EF4-FFF2-40B4-BE49-F238E27FC236}">
                  <a16:creationId xmlns:a16="http://schemas.microsoft.com/office/drawing/2014/main" id="{F890A3A2-97E0-41D2-BD93-30D3DFA732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9" name="Freeform 6">
              <a:extLst>
                <a:ext uri="{FF2B5EF4-FFF2-40B4-BE49-F238E27FC236}">
                  <a16:creationId xmlns:a16="http://schemas.microsoft.com/office/drawing/2014/main" id="{718CB90A-6005-4951-84F5-70B5863EF7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
        <p:nvSpPr>
          <p:cNvPr id="2" name="Title 1">
            <a:extLst>
              <a:ext uri="{FF2B5EF4-FFF2-40B4-BE49-F238E27FC236}">
                <a16:creationId xmlns:a16="http://schemas.microsoft.com/office/drawing/2014/main" id="{4B9E7559-68B4-4049-97B6-02F38AD7DF9B}"/>
              </a:ext>
            </a:extLst>
          </p:cNvPr>
          <p:cNvSpPr>
            <a:spLocks noGrp="1"/>
          </p:cNvSpPr>
          <p:nvPr>
            <p:ph type="title"/>
          </p:nvPr>
        </p:nvSpPr>
        <p:spPr>
          <a:xfrm>
            <a:off x="564643" y="4736961"/>
            <a:ext cx="8040514" cy="936769"/>
          </a:xfrm>
        </p:spPr>
        <p:txBody>
          <a:bodyPr vert="horz" lIns="91440" tIns="45720" rIns="91440" bIns="45720" rtlCol="0" anchor="b">
            <a:normAutofit/>
          </a:bodyPr>
          <a:lstStyle/>
          <a:p>
            <a:pPr algn="ctr" defTabSz="914400"/>
            <a:r>
              <a:rPr lang="en-US" sz="4200" cap="all" dirty="0"/>
              <a:t>End of Lesson Fourteen</a:t>
            </a:r>
          </a:p>
        </p:txBody>
      </p:sp>
      <p:sp>
        <p:nvSpPr>
          <p:cNvPr id="23" name="Freeform: Shape 22">
            <a:extLst>
              <a:ext uri="{FF2B5EF4-FFF2-40B4-BE49-F238E27FC236}">
                <a16:creationId xmlns:a16="http://schemas.microsoft.com/office/drawing/2014/main" id="{0F30CCEB-94C4-4F72-BA5A-9CEA853022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326202" y="4446551"/>
            <a:ext cx="1467878" cy="1103687"/>
          </a:xfrm>
          <a:custGeom>
            <a:avLst/>
            <a:gdLst>
              <a:gd name="connsiteX0" fmla="*/ 2017702 w 2017702"/>
              <a:gd name="connsiteY0" fmla="*/ 1137821 h 1137821"/>
              <a:gd name="connsiteX1" fmla="*/ 404 w 2017702"/>
              <a:gd name="connsiteY1" fmla="*/ 1137821 h 1137821"/>
              <a:gd name="connsiteX2" fmla="*/ 0 w 2017702"/>
              <a:gd name="connsiteY2" fmla="*/ 900216 h 1137821"/>
              <a:gd name="connsiteX3" fmla="*/ 1767759 w 2017702"/>
              <a:gd name="connsiteY3" fmla="*/ 901031 h 1137821"/>
              <a:gd name="connsiteX4" fmla="*/ 1767759 w 2017702"/>
              <a:gd name="connsiteY4" fmla="*/ 0 h 1137821"/>
              <a:gd name="connsiteX5" fmla="*/ 2017702 w 2017702"/>
              <a:gd name="connsiteY5" fmla="*/ 0 h 1137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7702" h="1137821">
                <a:moveTo>
                  <a:pt x="2017702" y="1137821"/>
                </a:moveTo>
                <a:lnTo>
                  <a:pt x="404" y="1137821"/>
                </a:lnTo>
                <a:cubicBezTo>
                  <a:pt x="-404" y="1055814"/>
                  <a:pt x="807" y="982224"/>
                  <a:pt x="0" y="900216"/>
                </a:cubicBezTo>
                <a:lnTo>
                  <a:pt x="1767759" y="901031"/>
                </a:lnTo>
                <a:lnTo>
                  <a:pt x="1767759" y="0"/>
                </a:lnTo>
                <a:lnTo>
                  <a:pt x="2017702" y="0"/>
                </a:lnTo>
                <a:close/>
              </a:path>
            </a:pathLst>
          </a:custGeom>
          <a:solidFill>
            <a:schemeClr val="tx2">
              <a:alpha val="80000"/>
            </a:schemeClr>
          </a:solidFill>
          <a:ln w="0">
            <a:noFill/>
            <a:prstDash val="solid"/>
            <a:round/>
            <a:headEnd/>
            <a:tailEnd/>
          </a:ln>
        </p:spPr>
      </p:sp>
      <p:sp>
        <p:nvSpPr>
          <p:cNvPr id="25" name="Freeform: Shape 24">
            <a:extLst>
              <a:ext uri="{FF2B5EF4-FFF2-40B4-BE49-F238E27FC236}">
                <a16:creationId xmlns:a16="http://schemas.microsoft.com/office/drawing/2014/main" id="{0DE1A94F-CC8B-4954-97A7-ADD4F300D6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347627" y="5311230"/>
            <a:ext cx="1531699" cy="1213486"/>
          </a:xfrm>
          <a:custGeom>
            <a:avLst/>
            <a:gdLst>
              <a:gd name="connsiteX0" fmla="*/ 1844618 w 2105428"/>
              <a:gd name="connsiteY0" fmla="*/ 0 h 1251016"/>
              <a:gd name="connsiteX1" fmla="*/ 2105428 w 2105428"/>
              <a:gd name="connsiteY1" fmla="*/ 0 h 1251016"/>
              <a:gd name="connsiteX2" fmla="*/ 2105428 w 2105428"/>
              <a:gd name="connsiteY2" fmla="*/ 1251016 h 1251016"/>
              <a:gd name="connsiteX3" fmla="*/ 421 w 2105428"/>
              <a:gd name="connsiteY3" fmla="*/ 1251016 h 1251016"/>
              <a:gd name="connsiteX4" fmla="*/ 0 w 2105428"/>
              <a:gd name="connsiteY4" fmla="*/ 1003081 h 1251016"/>
              <a:gd name="connsiteX5" fmla="*/ 1844618 w 2105428"/>
              <a:gd name="connsiteY5" fmla="*/ 1003931 h 1251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5428" h="1251016">
                <a:moveTo>
                  <a:pt x="1844618" y="0"/>
                </a:moveTo>
                <a:lnTo>
                  <a:pt x="2105428" y="0"/>
                </a:lnTo>
                <a:lnTo>
                  <a:pt x="2105428" y="1251016"/>
                </a:lnTo>
                <a:lnTo>
                  <a:pt x="421" y="1251016"/>
                </a:lnTo>
                <a:cubicBezTo>
                  <a:pt x="-421" y="1165443"/>
                  <a:pt x="842" y="1088654"/>
                  <a:pt x="0" y="1003081"/>
                </a:cubicBezTo>
                <a:lnTo>
                  <a:pt x="1844618" y="1003931"/>
                </a:lnTo>
                <a:close/>
              </a:path>
            </a:pathLst>
          </a:custGeom>
          <a:solidFill>
            <a:schemeClr val="tx2">
              <a:alpha val="80000"/>
            </a:schemeClr>
          </a:solidFill>
          <a:ln w="0">
            <a:noFill/>
            <a:prstDash val="solid"/>
            <a:round/>
            <a:headEnd/>
            <a:tailEnd/>
          </a:ln>
        </p:spPr>
      </p:sp>
      <p:pic>
        <p:nvPicPr>
          <p:cNvPr id="9" name="Content Placeholder 8"/>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2251918" y="1341370"/>
            <a:ext cx="4713906" cy="3535430"/>
          </a:xfrm>
        </p:spPr>
      </p:pic>
    </p:spTree>
    <p:extLst>
      <p:ext uri="{BB962C8B-B14F-4D97-AF65-F5344CB8AC3E}">
        <p14:creationId xmlns:p14="http://schemas.microsoft.com/office/powerpoint/2010/main" val="2599609474"/>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6400" y="1143000"/>
            <a:ext cx="3169919" cy="3962400"/>
          </a:xfrm>
          <a:prstGeom prst="rect">
            <a:avLst/>
          </a:prstGeom>
        </p:spPr>
      </p:pic>
      <p:sp>
        <p:nvSpPr>
          <p:cNvPr id="2" name="Title 1">
            <a:extLst>
              <a:ext uri="{FF2B5EF4-FFF2-40B4-BE49-F238E27FC236}">
                <a16:creationId xmlns:a16="http://schemas.microsoft.com/office/drawing/2014/main" id="{133E3D18-CFAE-4EE3-BF67-11D4B481D375}"/>
              </a:ext>
            </a:extLst>
          </p:cNvPr>
          <p:cNvSpPr>
            <a:spLocks noGrp="1"/>
          </p:cNvSpPr>
          <p:nvPr>
            <p:ph type="title"/>
          </p:nvPr>
        </p:nvSpPr>
        <p:spPr>
          <a:xfrm>
            <a:off x="844103" y="162059"/>
            <a:ext cx="3931097" cy="832304"/>
          </a:xfrm>
        </p:spPr>
        <p:txBody>
          <a:bodyPr>
            <a:normAutofit/>
          </a:bodyPr>
          <a:lstStyle/>
          <a:p>
            <a:pPr algn="ctr"/>
            <a:r>
              <a:rPr lang="en-US" sz="4000" dirty="0"/>
              <a:t>Rangeland Birds</a:t>
            </a:r>
          </a:p>
        </p:txBody>
      </p:sp>
      <p:sp>
        <p:nvSpPr>
          <p:cNvPr id="21" name="Rectangle 20">
            <a:extLst>
              <a:ext uri="{FF2B5EF4-FFF2-40B4-BE49-F238E27FC236}">
                <a16:creationId xmlns:a16="http://schemas.microsoft.com/office/drawing/2014/main" id="{A67E2D8A-19BE-48A0-889C-CCAC02348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C3DBC33D-D2E4-4456-9AA1-C5F22840E160}"/>
              </a:ext>
            </a:extLst>
          </p:cNvPr>
          <p:cNvSpPr>
            <a:spLocks noGrp="1"/>
          </p:cNvSpPr>
          <p:nvPr>
            <p:ph idx="1"/>
          </p:nvPr>
        </p:nvSpPr>
        <p:spPr>
          <a:xfrm>
            <a:off x="762000" y="984174"/>
            <a:ext cx="3618458" cy="5397851"/>
          </a:xfrm>
        </p:spPr>
        <p:txBody>
          <a:bodyPr>
            <a:normAutofit fontScale="62500" lnSpcReduction="20000"/>
          </a:bodyPr>
          <a:lstStyle/>
          <a:p>
            <a:pPr>
              <a:buFont typeface="Wingdings" panose="05000000000000000000" pitchFamily="2" charset="2"/>
              <a:buChar char="v"/>
            </a:pPr>
            <a:r>
              <a:rPr lang="en-US" sz="2600" dirty="0"/>
              <a:t>Grassland birds as a group have experienced large declines in populations.</a:t>
            </a:r>
          </a:p>
          <a:p>
            <a:pPr>
              <a:buFont typeface="Wingdings" panose="05000000000000000000" pitchFamily="2" charset="2"/>
              <a:buChar char="v"/>
            </a:pPr>
            <a:r>
              <a:rPr lang="en-US" sz="2600" dirty="0"/>
              <a:t>Conversion of rangeland to cropland and encroachment of woody species are two main causes of grassland bird decline.</a:t>
            </a:r>
          </a:p>
          <a:p>
            <a:pPr>
              <a:buFont typeface="Wingdings" panose="05000000000000000000" pitchFamily="2" charset="2"/>
              <a:buChar char="v"/>
            </a:pPr>
            <a:r>
              <a:rPr lang="en-US" sz="2600" dirty="0"/>
              <a:t>Grassland birds that have experienced some of the largest declines include upland sandpiper, long-billed curlew, mountain plover, lesser prairie chicken, greater prairie chicken, eastern meadowlark, and </a:t>
            </a:r>
            <a:r>
              <a:rPr lang="en-US" sz="2600" dirty="0" err="1"/>
              <a:t>Henslow’s</a:t>
            </a:r>
            <a:r>
              <a:rPr lang="en-US" sz="2600" dirty="0"/>
              <a:t> sparrow.</a:t>
            </a:r>
          </a:p>
          <a:p>
            <a:pPr>
              <a:buFont typeface="Wingdings" panose="05000000000000000000" pitchFamily="2" charset="2"/>
              <a:buChar char="v"/>
            </a:pPr>
            <a:r>
              <a:rPr lang="en-US" sz="2600" dirty="0"/>
              <a:t>Game birds such as grouse, quail, pheasants and turkeys live on rangelands.</a:t>
            </a:r>
          </a:p>
          <a:p>
            <a:pPr>
              <a:buFont typeface="Wingdings" panose="05000000000000000000" pitchFamily="2" charset="2"/>
              <a:buChar char="v"/>
            </a:pPr>
            <a:r>
              <a:rPr lang="en-US" sz="2600" dirty="0"/>
              <a:t>Lark buntings, various sparrows, doves and other migratory songbirds call rangelands home.</a:t>
            </a:r>
          </a:p>
          <a:p>
            <a:pPr>
              <a:buFont typeface="Wingdings" panose="05000000000000000000" pitchFamily="2" charset="2"/>
              <a:buChar char="v"/>
            </a:pPr>
            <a:r>
              <a:rPr lang="en-US" sz="2600" dirty="0"/>
              <a:t>A variety of hawks and falcons including ferruginous, rough-legged, and red-tailed hawks live in rangeland ecosystems.</a:t>
            </a:r>
          </a:p>
          <a:p>
            <a:pPr marL="0" indent="0">
              <a:buNone/>
            </a:pPr>
            <a:endParaRPr lang="en-US" sz="2100" dirty="0"/>
          </a:p>
          <a:p>
            <a:pPr marL="0" indent="0">
              <a:buNone/>
            </a:pPr>
            <a:endParaRPr lang="en-US" sz="1600" dirty="0"/>
          </a:p>
          <a:p>
            <a:endParaRPr lang="en-US" sz="1300" dirty="0"/>
          </a:p>
          <a:p>
            <a:endParaRPr lang="en-US" sz="1300" dirty="0"/>
          </a:p>
          <a:p>
            <a:endParaRPr lang="en-US" sz="1300" dirty="0"/>
          </a:p>
        </p:txBody>
      </p:sp>
      <p:sp>
        <p:nvSpPr>
          <p:cNvPr id="7" name="TextBox 6"/>
          <p:cNvSpPr txBox="1"/>
          <p:nvPr/>
        </p:nvSpPr>
        <p:spPr>
          <a:xfrm>
            <a:off x="5562600" y="5410200"/>
            <a:ext cx="2895600" cy="738664"/>
          </a:xfrm>
          <a:prstGeom prst="rect">
            <a:avLst/>
          </a:prstGeom>
          <a:noFill/>
        </p:spPr>
        <p:txBody>
          <a:bodyPr wrap="square" rtlCol="0">
            <a:spAutoFit/>
          </a:bodyPr>
          <a:lstStyle/>
          <a:p>
            <a:r>
              <a:rPr lang="en-US" sz="1400" i="1" dirty="0"/>
              <a:t>Long-billed curlew populations in the western and central Sandhills have declined in recent years.</a:t>
            </a:r>
          </a:p>
        </p:txBody>
      </p:sp>
    </p:spTree>
    <p:extLst>
      <p:ext uri="{BB962C8B-B14F-4D97-AF65-F5344CB8AC3E}">
        <p14:creationId xmlns:p14="http://schemas.microsoft.com/office/powerpoint/2010/main" val="24639824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00600" y="2057400"/>
            <a:ext cx="3921760" cy="2941320"/>
          </a:xfrm>
          <a:prstGeom prst="rect">
            <a:avLst/>
          </a:prstGeom>
        </p:spPr>
      </p:pic>
      <p:sp>
        <p:nvSpPr>
          <p:cNvPr id="2" name="Title 1">
            <a:extLst>
              <a:ext uri="{FF2B5EF4-FFF2-40B4-BE49-F238E27FC236}">
                <a16:creationId xmlns:a16="http://schemas.microsoft.com/office/drawing/2014/main" id="{133E3D18-CFAE-4EE3-BF67-11D4B481D375}"/>
              </a:ext>
            </a:extLst>
          </p:cNvPr>
          <p:cNvSpPr>
            <a:spLocks noGrp="1"/>
          </p:cNvSpPr>
          <p:nvPr>
            <p:ph type="title"/>
          </p:nvPr>
        </p:nvSpPr>
        <p:spPr>
          <a:xfrm>
            <a:off x="844103" y="162059"/>
            <a:ext cx="7995097" cy="832304"/>
          </a:xfrm>
        </p:spPr>
        <p:txBody>
          <a:bodyPr>
            <a:normAutofit/>
          </a:bodyPr>
          <a:lstStyle/>
          <a:p>
            <a:pPr algn="ctr"/>
            <a:r>
              <a:rPr lang="en-US" sz="4000" dirty="0"/>
              <a:t>Rangeland Reptiles and Amphibians</a:t>
            </a:r>
          </a:p>
        </p:txBody>
      </p:sp>
      <p:sp>
        <p:nvSpPr>
          <p:cNvPr id="21" name="Rectangle 20">
            <a:extLst>
              <a:ext uri="{FF2B5EF4-FFF2-40B4-BE49-F238E27FC236}">
                <a16:creationId xmlns:a16="http://schemas.microsoft.com/office/drawing/2014/main" id="{A67E2D8A-19BE-48A0-889C-CCAC02348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C3DBC33D-D2E4-4456-9AA1-C5F22840E160}"/>
              </a:ext>
            </a:extLst>
          </p:cNvPr>
          <p:cNvSpPr>
            <a:spLocks noGrp="1"/>
          </p:cNvSpPr>
          <p:nvPr>
            <p:ph idx="1"/>
          </p:nvPr>
        </p:nvSpPr>
        <p:spPr>
          <a:xfrm>
            <a:off x="762000" y="984174"/>
            <a:ext cx="3618458" cy="5397851"/>
          </a:xfrm>
        </p:spPr>
        <p:txBody>
          <a:bodyPr>
            <a:normAutofit fontScale="70000" lnSpcReduction="20000"/>
          </a:bodyPr>
          <a:lstStyle/>
          <a:p>
            <a:pPr>
              <a:buFont typeface="Wingdings" panose="05000000000000000000" pitchFamily="2" charset="2"/>
              <a:buChar char="v"/>
            </a:pPr>
            <a:r>
              <a:rPr lang="en-US" sz="2600" dirty="0"/>
              <a:t>A number of frogs, toads, skinks, turtles, and snakes live on rangelands.</a:t>
            </a:r>
          </a:p>
          <a:p>
            <a:pPr>
              <a:buFont typeface="Wingdings" panose="05000000000000000000" pitchFamily="2" charset="2"/>
              <a:buChar char="v"/>
            </a:pPr>
            <a:r>
              <a:rPr lang="en-US" sz="2600" dirty="0"/>
              <a:t>Great plains toad, plains spadefoot, </a:t>
            </a:r>
            <a:r>
              <a:rPr lang="en-US" sz="2600" dirty="0" err="1"/>
              <a:t>Woodhouse’s</a:t>
            </a:r>
            <a:r>
              <a:rPr lang="en-US" sz="2600" dirty="0"/>
              <a:t> toad, greater short-horned lizard, bull snakes, western hognose snake, plains garter snake, and prairie rattlesnake are a few of the reptiles and amphibians found on rangelands in the Northern great plains.</a:t>
            </a:r>
          </a:p>
          <a:p>
            <a:pPr>
              <a:buFont typeface="Wingdings" panose="05000000000000000000" pitchFamily="2" charset="2"/>
              <a:buChar char="v"/>
            </a:pPr>
            <a:r>
              <a:rPr lang="en-US" sz="2600" dirty="0"/>
              <a:t>Nebraska is home to 14 species of amphibians and 49 reptiles, most of which spend at least part of their life </a:t>
            </a:r>
            <a:r>
              <a:rPr lang="en-US" sz="2600"/>
              <a:t>on rangeland.</a:t>
            </a:r>
          </a:p>
          <a:p>
            <a:pPr>
              <a:buFont typeface="Wingdings" panose="05000000000000000000" pitchFamily="2" charset="2"/>
              <a:buChar char="v"/>
            </a:pPr>
            <a:r>
              <a:rPr lang="en-US" sz="2600" dirty="0"/>
              <a:t>Blanding’s turtle, barred salamander (tiger salamander), slender glass lizard, and </a:t>
            </a:r>
            <a:r>
              <a:rPr lang="en-US" sz="2600" dirty="0" err="1"/>
              <a:t>massasauga</a:t>
            </a:r>
            <a:r>
              <a:rPr lang="en-US" sz="2600" dirty="0"/>
              <a:t> are of concern in Nebraska.</a:t>
            </a:r>
            <a:endParaRPr lang="en-US" sz="2100" dirty="0"/>
          </a:p>
          <a:p>
            <a:pPr marL="0" indent="0">
              <a:buNone/>
            </a:pPr>
            <a:endParaRPr lang="en-US" sz="1600" dirty="0"/>
          </a:p>
          <a:p>
            <a:endParaRPr lang="en-US" sz="1300" dirty="0"/>
          </a:p>
          <a:p>
            <a:endParaRPr lang="en-US" sz="1300" dirty="0"/>
          </a:p>
          <a:p>
            <a:endParaRPr lang="en-US" sz="1300" dirty="0"/>
          </a:p>
        </p:txBody>
      </p:sp>
      <p:sp>
        <p:nvSpPr>
          <p:cNvPr id="5" name="TextBox 4">
            <a:extLst>
              <a:ext uri="{FF2B5EF4-FFF2-40B4-BE49-F238E27FC236}">
                <a16:creationId xmlns:a16="http://schemas.microsoft.com/office/drawing/2014/main" id="{484EEDF7-2D5B-4DFE-8EDA-DAF23417C16C}"/>
              </a:ext>
            </a:extLst>
          </p:cNvPr>
          <p:cNvSpPr txBox="1"/>
          <p:nvPr/>
        </p:nvSpPr>
        <p:spPr>
          <a:xfrm>
            <a:off x="4953000" y="5257800"/>
            <a:ext cx="3618458" cy="307777"/>
          </a:xfrm>
          <a:prstGeom prst="rect">
            <a:avLst/>
          </a:prstGeom>
          <a:noFill/>
        </p:spPr>
        <p:txBody>
          <a:bodyPr wrap="square" rtlCol="0">
            <a:spAutoFit/>
          </a:bodyPr>
          <a:lstStyle/>
          <a:p>
            <a:r>
              <a:rPr lang="en-US" sz="1400" i="1" dirty="0"/>
              <a:t>Snapping turtle, Stanton County.</a:t>
            </a:r>
          </a:p>
        </p:txBody>
      </p:sp>
    </p:spTree>
    <p:extLst>
      <p:ext uri="{BB962C8B-B14F-4D97-AF65-F5344CB8AC3E}">
        <p14:creationId xmlns:p14="http://schemas.microsoft.com/office/powerpoint/2010/main" val="11036931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961D8973-EAA9-459A-AF59-BBB4233D6C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3E3D18-CFAE-4EE3-BF67-11D4B481D375}"/>
              </a:ext>
            </a:extLst>
          </p:cNvPr>
          <p:cNvSpPr>
            <a:spLocks noGrp="1"/>
          </p:cNvSpPr>
          <p:nvPr>
            <p:ph type="title"/>
          </p:nvPr>
        </p:nvSpPr>
        <p:spPr>
          <a:xfrm>
            <a:off x="588299" y="316832"/>
            <a:ext cx="4345106" cy="762000"/>
          </a:xfrm>
        </p:spPr>
        <p:txBody>
          <a:bodyPr>
            <a:normAutofit fontScale="90000"/>
          </a:bodyPr>
          <a:lstStyle/>
          <a:p>
            <a:r>
              <a:rPr lang="en-US" dirty="0"/>
              <a:t>Rangeland Insects</a:t>
            </a:r>
          </a:p>
        </p:txBody>
      </p:sp>
      <p:sp>
        <p:nvSpPr>
          <p:cNvPr id="3" name="Content Placeholder 2">
            <a:extLst>
              <a:ext uri="{FF2B5EF4-FFF2-40B4-BE49-F238E27FC236}">
                <a16:creationId xmlns:a16="http://schemas.microsoft.com/office/drawing/2014/main" id="{C3DBC33D-D2E4-4456-9AA1-C5F22840E160}"/>
              </a:ext>
            </a:extLst>
          </p:cNvPr>
          <p:cNvSpPr>
            <a:spLocks noGrp="1"/>
          </p:cNvSpPr>
          <p:nvPr>
            <p:ph idx="1"/>
          </p:nvPr>
        </p:nvSpPr>
        <p:spPr>
          <a:xfrm>
            <a:off x="457200" y="1078832"/>
            <a:ext cx="4345106" cy="5321968"/>
          </a:xfrm>
        </p:spPr>
        <p:txBody>
          <a:bodyPr>
            <a:normAutofit fontScale="85000" lnSpcReduction="20000"/>
          </a:bodyPr>
          <a:lstStyle/>
          <a:p>
            <a:pPr>
              <a:buFont typeface="Wingdings" panose="05000000000000000000" pitchFamily="2" charset="2"/>
              <a:buChar char="v"/>
            </a:pPr>
            <a:r>
              <a:rPr lang="en-US" sz="1500" dirty="0"/>
              <a:t>There are many types of insects present on rangeland. Many of these insects are native but some are introduced.</a:t>
            </a:r>
          </a:p>
          <a:p>
            <a:pPr>
              <a:buFont typeface="Wingdings" panose="05000000000000000000" pitchFamily="2" charset="2"/>
              <a:buChar char="v"/>
            </a:pPr>
            <a:r>
              <a:rPr lang="en-US" sz="1500" dirty="0"/>
              <a:t>According to the Nebraska Game and Parks Commission, there are approximately 30,000 species of insects in Nebraska.  </a:t>
            </a:r>
          </a:p>
          <a:p>
            <a:pPr>
              <a:buFont typeface="Wingdings" panose="05000000000000000000" pitchFamily="2" charset="2"/>
              <a:buChar char="v"/>
            </a:pPr>
            <a:r>
              <a:rPr lang="en-US" sz="1500" dirty="0"/>
              <a:t>Insect groups in Nebraska include moths and butterflies, beetles and true bugs, grasshoppers and crickets, dragonflies and damselflies, ants and bees, flies and many others.</a:t>
            </a:r>
          </a:p>
          <a:p>
            <a:pPr>
              <a:buFont typeface="Wingdings" panose="05000000000000000000" pitchFamily="2" charset="2"/>
              <a:buChar char="v"/>
            </a:pPr>
            <a:r>
              <a:rPr lang="en-US" sz="1500" dirty="0"/>
              <a:t>Some insects, like grasshoppers, are regarded by ranchers as pests because they are herbivorous and compete with livestock during droughts when forage production is lower than normal.</a:t>
            </a:r>
          </a:p>
          <a:p>
            <a:pPr>
              <a:buFont typeface="Wingdings" panose="05000000000000000000" pitchFamily="2" charset="2"/>
              <a:buChar char="v"/>
            </a:pPr>
            <a:r>
              <a:rPr lang="en-US" sz="1500" dirty="0"/>
              <a:t>Other insects are important in decomposing dead plant material by incorporating it into the soil and improving soil aeration.</a:t>
            </a:r>
          </a:p>
          <a:p>
            <a:pPr>
              <a:buFont typeface="Wingdings" panose="05000000000000000000" pitchFamily="2" charset="2"/>
              <a:buChar char="v"/>
            </a:pPr>
            <a:r>
              <a:rPr lang="en-US" sz="1500" dirty="0"/>
              <a:t>Many plants require insects for pollination.</a:t>
            </a:r>
          </a:p>
          <a:p>
            <a:pPr>
              <a:buFont typeface="Wingdings" panose="05000000000000000000" pitchFamily="2" charset="2"/>
              <a:buChar char="v"/>
            </a:pPr>
            <a:r>
              <a:rPr lang="en-US" sz="1500" dirty="0"/>
              <a:t>Insects are an important food source for many birds, reptiles and mammals.</a:t>
            </a:r>
          </a:p>
          <a:p>
            <a:pPr>
              <a:buFont typeface="Wingdings" panose="05000000000000000000" pitchFamily="2" charset="2"/>
              <a:buChar char="v"/>
            </a:pPr>
            <a:r>
              <a:rPr lang="en-US" sz="1500" dirty="0"/>
              <a:t>The Salt Creek tiger beetle, American burying beetle, monarch butterfly and regal fritillary butterfly are designated as species of conservation interest in Nebraska.</a:t>
            </a:r>
          </a:p>
          <a:p>
            <a:pPr>
              <a:buFont typeface="Wingdings" panose="05000000000000000000" pitchFamily="2" charset="2"/>
              <a:buChar char="v"/>
            </a:pPr>
            <a:endParaRPr lang="en-US" sz="1200" dirty="0"/>
          </a:p>
          <a:p>
            <a:pPr marL="0" indent="0">
              <a:buNone/>
            </a:pPr>
            <a:r>
              <a:rPr lang="en-US" sz="1200" i="1" dirty="0"/>
              <a:t>Photo:  Monarch butterfly on Pitcher’s or blue sage, Thomas County, NE.</a:t>
            </a:r>
          </a:p>
          <a:p>
            <a:pPr marL="0" indent="0">
              <a:buNone/>
            </a:pPr>
            <a:endParaRPr lang="en-US" sz="700" dirty="0"/>
          </a:p>
        </p:txBody>
      </p:sp>
      <p:sp>
        <p:nvSpPr>
          <p:cNvPr id="28" name="Rectangle 27">
            <a:extLst>
              <a:ext uri="{FF2B5EF4-FFF2-40B4-BE49-F238E27FC236}">
                <a16:creationId xmlns:a16="http://schemas.microsoft.com/office/drawing/2014/main" id="{FBEA8A33-C0D0-416D-8359-724B8828C7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37745" y="0"/>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28237" r="34199"/>
          <a:stretch/>
        </p:blipFill>
        <p:spPr>
          <a:xfrm>
            <a:off x="5709195" y="10"/>
            <a:ext cx="3434804" cy="6857990"/>
          </a:xfrm>
          <a:prstGeom prst="rect">
            <a:avLst/>
          </a:prstGeom>
        </p:spPr>
      </p:pic>
    </p:spTree>
    <p:extLst>
      <p:ext uri="{BB962C8B-B14F-4D97-AF65-F5344CB8AC3E}">
        <p14:creationId xmlns:p14="http://schemas.microsoft.com/office/powerpoint/2010/main" val="19823516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E3D18-CFAE-4EE3-BF67-11D4B481D375}"/>
              </a:ext>
            </a:extLst>
          </p:cNvPr>
          <p:cNvSpPr>
            <a:spLocks noGrp="1"/>
          </p:cNvSpPr>
          <p:nvPr>
            <p:ph type="title"/>
          </p:nvPr>
        </p:nvSpPr>
        <p:spPr>
          <a:xfrm>
            <a:off x="767671" y="685800"/>
            <a:ext cx="7870143" cy="1485900"/>
          </a:xfrm>
        </p:spPr>
        <p:txBody>
          <a:bodyPr>
            <a:normAutofit/>
          </a:bodyPr>
          <a:lstStyle/>
          <a:p>
            <a:r>
              <a:rPr lang="en-US"/>
              <a:t>Animal Relationships to Humans</a:t>
            </a:r>
          </a:p>
        </p:txBody>
      </p:sp>
      <p:sp>
        <p:nvSpPr>
          <p:cNvPr id="44" name="Rectangle 39">
            <a:extLst>
              <a:ext uri="{FF2B5EF4-FFF2-40B4-BE49-F238E27FC236}">
                <a16:creationId xmlns:a16="http://schemas.microsoft.com/office/drawing/2014/main" id="{B9F89C22-0475-4427-B7C8-0269AD40E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C3DBC33D-D2E4-4456-9AA1-C5F22840E160}"/>
              </a:ext>
            </a:extLst>
          </p:cNvPr>
          <p:cNvSpPr>
            <a:spLocks noGrp="1"/>
          </p:cNvSpPr>
          <p:nvPr>
            <p:ph idx="1"/>
          </p:nvPr>
        </p:nvSpPr>
        <p:spPr>
          <a:xfrm>
            <a:off x="767671" y="1524000"/>
            <a:ext cx="3804328" cy="4800600"/>
          </a:xfrm>
        </p:spPr>
        <p:txBody>
          <a:bodyPr>
            <a:normAutofit lnSpcReduction="10000"/>
          </a:bodyPr>
          <a:lstStyle/>
          <a:p>
            <a:pPr marL="0" indent="0">
              <a:buNone/>
            </a:pPr>
            <a:r>
              <a:rPr lang="en-US" sz="1400" dirty="0"/>
              <a:t>Rangeland animals can be categorized based upon their relationships with humans over time.</a:t>
            </a:r>
          </a:p>
          <a:p>
            <a:pPr marL="0" indent="0">
              <a:buNone/>
            </a:pPr>
            <a:r>
              <a:rPr lang="en-US" sz="1400" b="1" u="sng" dirty="0"/>
              <a:t>Wild animals </a:t>
            </a:r>
            <a:r>
              <a:rPr lang="en-US" sz="1400" dirty="0"/>
              <a:t> are wildlife.  Their behavior, physiology, and genetics are not largely influenced by humans.  There are many types of wildlife that live on rangelands including elk, deer, rabbits, insects, prairie dogs, reptiles and birds.</a:t>
            </a:r>
          </a:p>
          <a:p>
            <a:pPr marL="0" indent="0">
              <a:buNone/>
            </a:pPr>
            <a:r>
              <a:rPr lang="en-US" sz="1400" b="1" u="sng" dirty="0"/>
              <a:t>Domestic animals </a:t>
            </a:r>
            <a:r>
              <a:rPr lang="en-US" sz="1400" dirty="0"/>
              <a:t>have been strongly influenced by their relationship with humans.  Their behavior, physiology, and genetics have been modified by humans creating new species from their wild ancestors.  Domestic animals found on rangelands include cattle, sheep, goats, horses, and honeybees.</a:t>
            </a:r>
          </a:p>
          <a:p>
            <a:pPr marL="0" indent="0">
              <a:buNone/>
            </a:pPr>
            <a:r>
              <a:rPr lang="en-US" sz="1400" b="1" u="sng" dirty="0"/>
              <a:t>Feral animals</a:t>
            </a:r>
            <a:r>
              <a:rPr lang="en-US" sz="1400" dirty="0"/>
              <a:t> were once domesticated but have reverted back to a wildlife lifestyle.  Wild horses and burros are two common feral animals that inhabit rangelands.</a:t>
            </a:r>
          </a:p>
          <a:p>
            <a:pPr marL="0" indent="0">
              <a:buNone/>
            </a:pPr>
            <a:r>
              <a:rPr lang="en-US" sz="1100" i="1" dirty="0"/>
              <a:t>Photo:  Domestic goats being guarded by a very common domestic animal – dogs.</a:t>
            </a:r>
          </a:p>
          <a:p>
            <a:pPr marL="0" indent="0">
              <a:buNone/>
            </a:pPr>
            <a:endParaRPr lang="en-US" sz="1100" dirty="0"/>
          </a:p>
        </p:txBody>
      </p:sp>
      <p:pic>
        <p:nvPicPr>
          <p:cNvPr id="6" name="Picture 5">
            <a:extLst>
              <a:ext uri="{FF2B5EF4-FFF2-40B4-BE49-F238E27FC236}">
                <a16:creationId xmlns:a16="http://schemas.microsoft.com/office/drawing/2014/main" id="{E1994F03-DED2-4481-B44A-0200873065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08730" y="2843587"/>
            <a:ext cx="3829084" cy="2555913"/>
          </a:xfrm>
          <a:prstGeom prst="rect">
            <a:avLst/>
          </a:prstGeom>
        </p:spPr>
      </p:pic>
    </p:spTree>
    <p:extLst>
      <p:ext uri="{BB962C8B-B14F-4D97-AF65-F5344CB8AC3E}">
        <p14:creationId xmlns:p14="http://schemas.microsoft.com/office/powerpoint/2010/main" val="21560244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83B91B61-BFCA-4647-957E-A8269BE46F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3E3D18-CFAE-4EE3-BF67-11D4B481D375}"/>
              </a:ext>
            </a:extLst>
          </p:cNvPr>
          <p:cNvSpPr>
            <a:spLocks noGrp="1"/>
          </p:cNvSpPr>
          <p:nvPr>
            <p:ph type="title"/>
          </p:nvPr>
        </p:nvSpPr>
        <p:spPr>
          <a:xfrm>
            <a:off x="3776196" y="152400"/>
            <a:ext cx="4632582" cy="1066800"/>
          </a:xfrm>
        </p:spPr>
        <p:txBody>
          <a:bodyPr>
            <a:normAutofit fontScale="90000"/>
          </a:bodyPr>
          <a:lstStyle/>
          <a:p>
            <a:pPr algn="ctr"/>
            <a:r>
              <a:rPr lang="en-US" sz="3700" dirty="0"/>
              <a:t>Habitat Requirements of Rangeland Animals</a:t>
            </a:r>
          </a:p>
        </p:txBody>
      </p:sp>
      <p:pic>
        <p:nvPicPr>
          <p:cNvPr id="6" name="Picture 5" descr="A herd of cattle grazing on a lush green field&#10;&#10;Description generated with very high confidence">
            <a:extLst>
              <a:ext uri="{FF2B5EF4-FFF2-40B4-BE49-F238E27FC236}">
                <a16:creationId xmlns:a16="http://schemas.microsoft.com/office/drawing/2014/main" id="{E1994F03-DED2-4481-B44A-0200873065E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0000" t="1111" r="24128" b="-1111"/>
          <a:stretch/>
        </p:blipFill>
        <p:spPr>
          <a:xfrm>
            <a:off x="20" y="10"/>
            <a:ext cx="3280138" cy="6857990"/>
          </a:xfrm>
          <a:prstGeom prst="rect">
            <a:avLst/>
          </a:prstGeom>
        </p:spPr>
      </p:pic>
      <p:sp>
        <p:nvSpPr>
          <p:cNvPr id="51" name="Rectangle 50">
            <a:extLst>
              <a:ext uri="{FF2B5EF4-FFF2-40B4-BE49-F238E27FC236}">
                <a16:creationId xmlns:a16="http://schemas.microsoft.com/office/drawing/2014/main" id="{92D1D7C6-1C89-420C-8D35-483654167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80158"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C3DBC33D-D2E4-4456-9AA1-C5F22840E160}"/>
              </a:ext>
            </a:extLst>
          </p:cNvPr>
          <p:cNvSpPr>
            <a:spLocks noGrp="1"/>
          </p:cNvSpPr>
          <p:nvPr>
            <p:ph idx="1"/>
          </p:nvPr>
        </p:nvSpPr>
        <p:spPr>
          <a:xfrm>
            <a:off x="3825618" y="1524000"/>
            <a:ext cx="4632582" cy="4876800"/>
          </a:xfrm>
        </p:spPr>
        <p:txBody>
          <a:bodyPr>
            <a:normAutofit fontScale="92500" lnSpcReduction="20000"/>
          </a:bodyPr>
          <a:lstStyle/>
          <a:p>
            <a:pPr marL="0" indent="0">
              <a:buNone/>
            </a:pPr>
            <a:r>
              <a:rPr lang="en-US" sz="1600" dirty="0"/>
              <a:t>Habitat is the home of a species (domestic, wild or feral) and includes all biotic, climatic, topographic and soil factors that affect life.  </a:t>
            </a:r>
          </a:p>
          <a:p>
            <a:pPr marL="0" indent="0">
              <a:buNone/>
            </a:pPr>
            <a:r>
              <a:rPr lang="en-US" sz="1600" dirty="0"/>
              <a:t>All animals have four basic habitat needs to survive, thrive and reproduce.  Those elements are food, water, cover and space.</a:t>
            </a:r>
          </a:p>
          <a:p>
            <a:pPr marL="0" indent="0">
              <a:buNone/>
            </a:pPr>
            <a:r>
              <a:rPr lang="en-US" sz="1600" dirty="0"/>
              <a:t>The specific combination of those four elements that a species needs is called its niche.  Every species that lives on rangelands has a unique niche.</a:t>
            </a:r>
          </a:p>
          <a:p>
            <a:pPr marL="0" indent="0">
              <a:buNone/>
            </a:pPr>
            <a:r>
              <a:rPr lang="en-US" sz="1600" dirty="0"/>
              <a:t>When we manage habitat for a single wildlife species the habitat will improve for that species but will worsen some species.</a:t>
            </a:r>
          </a:p>
          <a:p>
            <a:pPr marL="0" indent="0">
              <a:buNone/>
            </a:pPr>
            <a:r>
              <a:rPr lang="en-US" sz="1600" dirty="0"/>
              <a:t>It is impossible to maximize the habitat quality for all wildlife and domestic animals at the same time in the same area.  When managing for many species, trade-offs must be considered.  For example, managing for optimum, sustained grass production will have a negative impact on species that require bare ground to thrive.</a:t>
            </a:r>
          </a:p>
          <a:p>
            <a:pPr marL="0" indent="0">
              <a:buNone/>
            </a:pPr>
            <a:endParaRPr lang="en-US" sz="1300" i="1" dirty="0"/>
          </a:p>
          <a:p>
            <a:pPr marL="0" indent="0">
              <a:buNone/>
            </a:pPr>
            <a:r>
              <a:rPr lang="en-US" sz="1300" i="1" dirty="0"/>
              <a:t>Photo:  Bison grazing, South Dakota.</a:t>
            </a:r>
          </a:p>
          <a:p>
            <a:pPr marL="0" indent="0">
              <a:buNone/>
            </a:pPr>
            <a:endParaRPr lang="en-US" sz="1000" dirty="0"/>
          </a:p>
        </p:txBody>
      </p:sp>
    </p:spTree>
    <p:extLst>
      <p:ext uri="{BB962C8B-B14F-4D97-AF65-F5344CB8AC3E}">
        <p14:creationId xmlns:p14="http://schemas.microsoft.com/office/powerpoint/2010/main" val="29353753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961D8973-EAA9-459A-AF59-BBB4233D6C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3E3D18-CFAE-4EE3-BF67-11D4B481D375}"/>
              </a:ext>
            </a:extLst>
          </p:cNvPr>
          <p:cNvSpPr>
            <a:spLocks noGrp="1"/>
          </p:cNvSpPr>
          <p:nvPr>
            <p:ph type="title"/>
          </p:nvPr>
        </p:nvSpPr>
        <p:spPr>
          <a:xfrm>
            <a:off x="588557" y="237067"/>
            <a:ext cx="4345106" cy="1066800"/>
          </a:xfrm>
        </p:spPr>
        <p:txBody>
          <a:bodyPr>
            <a:noAutofit/>
          </a:bodyPr>
          <a:lstStyle/>
          <a:p>
            <a:r>
              <a:rPr lang="en-US" sz="3600" dirty="0"/>
              <a:t>Habitat Requirements:  Food</a:t>
            </a:r>
          </a:p>
        </p:txBody>
      </p:sp>
      <p:sp>
        <p:nvSpPr>
          <p:cNvPr id="3" name="Content Placeholder 2">
            <a:extLst>
              <a:ext uri="{FF2B5EF4-FFF2-40B4-BE49-F238E27FC236}">
                <a16:creationId xmlns:a16="http://schemas.microsoft.com/office/drawing/2014/main" id="{C3DBC33D-D2E4-4456-9AA1-C5F22840E160}"/>
              </a:ext>
            </a:extLst>
          </p:cNvPr>
          <p:cNvSpPr>
            <a:spLocks noGrp="1"/>
          </p:cNvSpPr>
          <p:nvPr>
            <p:ph idx="1"/>
          </p:nvPr>
        </p:nvSpPr>
        <p:spPr>
          <a:xfrm>
            <a:off x="457200" y="1447800"/>
            <a:ext cx="4345106" cy="4876800"/>
          </a:xfrm>
        </p:spPr>
        <p:txBody>
          <a:bodyPr>
            <a:normAutofit/>
          </a:bodyPr>
          <a:lstStyle/>
          <a:p>
            <a:pPr marL="0" indent="0">
              <a:buNone/>
            </a:pPr>
            <a:r>
              <a:rPr lang="en-US" sz="1400" dirty="0"/>
              <a:t>All animals require energy, nutrients and minerals from their food. </a:t>
            </a:r>
          </a:p>
          <a:p>
            <a:pPr>
              <a:buFont typeface="Wingdings" panose="05000000000000000000" pitchFamily="2" charset="2"/>
              <a:buChar char="§"/>
            </a:pPr>
            <a:r>
              <a:rPr lang="en-US" sz="1400" dirty="0"/>
              <a:t>Energy comes from starches, sugars, fats and cellulose.  </a:t>
            </a:r>
          </a:p>
          <a:p>
            <a:pPr>
              <a:buFont typeface="Wingdings" panose="05000000000000000000" pitchFamily="2" charset="2"/>
              <a:buChar char="§"/>
            </a:pPr>
            <a:r>
              <a:rPr lang="en-US" sz="1400" dirty="0"/>
              <a:t>Nutrients come from protein and vitamins</a:t>
            </a:r>
          </a:p>
          <a:p>
            <a:pPr>
              <a:buFont typeface="Wingdings" panose="05000000000000000000" pitchFamily="2" charset="2"/>
              <a:buChar char="§"/>
            </a:pPr>
            <a:r>
              <a:rPr lang="en-US" sz="1400" dirty="0"/>
              <a:t>Minerals include phosphorus and potassium as well as trace minerals.</a:t>
            </a:r>
          </a:p>
          <a:p>
            <a:pPr marL="0" indent="0">
              <a:buNone/>
            </a:pPr>
            <a:r>
              <a:rPr lang="en-US" sz="1400" dirty="0"/>
              <a:t>Vegetation type, dietary preferences of animals and spatial arrangement of available food must be evaluated to determine if the food or forage value of rangeland will provide adequate nutrition for wildlife and/or domestic livestock.</a:t>
            </a:r>
          </a:p>
          <a:p>
            <a:pPr marL="0" indent="0">
              <a:buNone/>
            </a:pPr>
            <a:r>
              <a:rPr lang="en-US" sz="1400" b="1" u="sng" dirty="0"/>
              <a:t>Ruminants</a:t>
            </a:r>
            <a:r>
              <a:rPr lang="en-US" sz="1400" dirty="0"/>
              <a:t> consume about 2.5% of their body weight per day in terms of weight of air dry forage.</a:t>
            </a:r>
          </a:p>
          <a:p>
            <a:pPr marL="0" indent="0">
              <a:buNone/>
            </a:pPr>
            <a:r>
              <a:rPr lang="en-US" sz="1400" b="1" u="sng" dirty="0"/>
              <a:t>Hind-gut fermenters </a:t>
            </a:r>
            <a:r>
              <a:rPr lang="en-US" sz="1400" dirty="0"/>
              <a:t>eat about 3% of their body weight per day in terms of weight of air dry forage.</a:t>
            </a:r>
          </a:p>
          <a:p>
            <a:pPr marL="0" indent="0">
              <a:buNone/>
            </a:pPr>
            <a:r>
              <a:rPr lang="en-US" sz="1400" b="1" u="sng" dirty="0"/>
              <a:t>Concentrate selectors </a:t>
            </a:r>
            <a:r>
              <a:rPr lang="en-US" sz="1400" dirty="0"/>
              <a:t>eat about 0.25% of their body weight daily.</a:t>
            </a:r>
          </a:p>
          <a:p>
            <a:pPr marL="0" indent="0">
              <a:buNone/>
            </a:pPr>
            <a:endParaRPr lang="en-US" sz="1400" dirty="0"/>
          </a:p>
          <a:p>
            <a:pPr marL="0" indent="0">
              <a:buNone/>
            </a:pPr>
            <a:endParaRPr lang="en-US" sz="1100" i="1" dirty="0"/>
          </a:p>
          <a:p>
            <a:pPr marL="0" indent="0">
              <a:buNone/>
            </a:pPr>
            <a:endParaRPr lang="en-US" sz="1100" i="1" dirty="0"/>
          </a:p>
          <a:p>
            <a:pPr marL="0" indent="0">
              <a:buNone/>
            </a:pPr>
            <a:endParaRPr lang="en-US" sz="1100" i="1" dirty="0"/>
          </a:p>
          <a:p>
            <a:pPr marL="0" indent="0">
              <a:buNone/>
            </a:pPr>
            <a:endParaRPr lang="en-US" sz="1100" i="1" dirty="0"/>
          </a:p>
          <a:p>
            <a:pPr marL="0" indent="0">
              <a:buNone/>
            </a:pPr>
            <a:endParaRPr lang="en-US" sz="1100" dirty="0"/>
          </a:p>
        </p:txBody>
      </p:sp>
      <p:sp>
        <p:nvSpPr>
          <p:cNvPr id="58" name="Rectangle 57">
            <a:extLst>
              <a:ext uri="{FF2B5EF4-FFF2-40B4-BE49-F238E27FC236}">
                <a16:creationId xmlns:a16="http://schemas.microsoft.com/office/drawing/2014/main" id="{FBEA8A33-C0D0-416D-8359-724B8828C7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37745" y="0"/>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Picture 5">
            <a:extLst>
              <a:ext uri="{FF2B5EF4-FFF2-40B4-BE49-F238E27FC236}">
                <a16:creationId xmlns:a16="http://schemas.microsoft.com/office/drawing/2014/main" id="{E1994F03-DED2-4481-B44A-0200873065E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974" r="17710"/>
          <a:stretch/>
        </p:blipFill>
        <p:spPr>
          <a:xfrm>
            <a:off x="5709195" y="10"/>
            <a:ext cx="3434804" cy="6857990"/>
          </a:xfrm>
          <a:prstGeom prst="rect">
            <a:avLst/>
          </a:prstGeom>
        </p:spPr>
      </p:pic>
    </p:spTree>
    <p:extLst>
      <p:ext uri="{BB962C8B-B14F-4D97-AF65-F5344CB8AC3E}">
        <p14:creationId xmlns:p14="http://schemas.microsoft.com/office/powerpoint/2010/main" val="3724923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B98CA5AE-F2E4-4A6F-B986-89804B1EC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3E3D18-CFAE-4EE3-BF67-11D4B481D375}"/>
              </a:ext>
            </a:extLst>
          </p:cNvPr>
          <p:cNvSpPr>
            <a:spLocks noGrp="1"/>
          </p:cNvSpPr>
          <p:nvPr>
            <p:ph type="title"/>
          </p:nvPr>
        </p:nvSpPr>
        <p:spPr>
          <a:xfrm>
            <a:off x="563157" y="228600"/>
            <a:ext cx="4345106" cy="762000"/>
          </a:xfrm>
        </p:spPr>
        <p:txBody>
          <a:bodyPr>
            <a:normAutofit/>
          </a:bodyPr>
          <a:lstStyle/>
          <a:p>
            <a:r>
              <a:rPr lang="en-US" dirty="0"/>
              <a:t>Diet Selection </a:t>
            </a:r>
          </a:p>
        </p:txBody>
      </p:sp>
      <p:sp>
        <p:nvSpPr>
          <p:cNvPr id="3" name="Content Placeholder 2">
            <a:extLst>
              <a:ext uri="{FF2B5EF4-FFF2-40B4-BE49-F238E27FC236}">
                <a16:creationId xmlns:a16="http://schemas.microsoft.com/office/drawing/2014/main" id="{C3DBC33D-D2E4-4456-9AA1-C5F22840E160}"/>
              </a:ext>
            </a:extLst>
          </p:cNvPr>
          <p:cNvSpPr>
            <a:spLocks noGrp="1"/>
          </p:cNvSpPr>
          <p:nvPr>
            <p:ph idx="1"/>
          </p:nvPr>
        </p:nvSpPr>
        <p:spPr>
          <a:xfrm>
            <a:off x="381000" y="1066800"/>
            <a:ext cx="4552663" cy="5334000"/>
          </a:xfrm>
        </p:spPr>
        <p:txBody>
          <a:bodyPr>
            <a:normAutofit/>
          </a:bodyPr>
          <a:lstStyle/>
          <a:p>
            <a:pPr marL="0" indent="0">
              <a:buNone/>
            </a:pPr>
            <a:r>
              <a:rPr lang="en-US" sz="1400" dirty="0"/>
              <a:t>Rangeland animals can be categorized based upon their diets.</a:t>
            </a:r>
          </a:p>
          <a:p>
            <a:pPr marL="0" indent="0">
              <a:buNone/>
            </a:pPr>
            <a:r>
              <a:rPr lang="en-US" sz="1400" b="1" u="sng" dirty="0"/>
              <a:t>Herbivores</a:t>
            </a:r>
            <a:r>
              <a:rPr lang="en-US" sz="1400" dirty="0"/>
              <a:t> are animals that eat only plants.</a:t>
            </a:r>
          </a:p>
          <a:p>
            <a:pPr lvl="1">
              <a:buFont typeface="Wingdings" panose="05000000000000000000" pitchFamily="2" charset="2"/>
              <a:buChar char="§"/>
            </a:pPr>
            <a:r>
              <a:rPr lang="en-US" sz="1400" b="1" i="0" u="sng" dirty="0"/>
              <a:t>Grazers</a:t>
            </a:r>
            <a:r>
              <a:rPr lang="en-US" sz="1400" i="0" dirty="0"/>
              <a:t> eat mostly grasses and include cattle, elk and bison.</a:t>
            </a:r>
          </a:p>
          <a:p>
            <a:pPr lvl="1">
              <a:buFont typeface="Wingdings" panose="05000000000000000000" pitchFamily="2" charset="2"/>
              <a:buChar char="§"/>
            </a:pPr>
            <a:r>
              <a:rPr lang="en-US" sz="1400" b="1" i="0" u="sng" dirty="0"/>
              <a:t>Browsers</a:t>
            </a:r>
            <a:r>
              <a:rPr lang="en-US" sz="1400" i="0" dirty="0"/>
              <a:t> eat some grasses but prefer shrubs. Deer and goats are browsers  The leaves and small stems of woody plants are called browse.</a:t>
            </a:r>
          </a:p>
          <a:p>
            <a:pPr lvl="1">
              <a:buFont typeface="Wingdings" panose="05000000000000000000" pitchFamily="2" charset="2"/>
              <a:buChar char="§"/>
            </a:pPr>
            <a:r>
              <a:rPr lang="en-US" sz="1400" b="1" i="0" u="sng" dirty="0"/>
              <a:t>Intermediate feeders </a:t>
            </a:r>
            <a:r>
              <a:rPr lang="en-US" sz="1400" i="0" dirty="0"/>
              <a:t>eat a mixture of grasses, forbs, and shrubs.  Diet selection depends upon what is the most nutritious at the time.  Sheep and pronghorn eat grasses and forbs in the spring and summer and shrubs in the winter.</a:t>
            </a:r>
          </a:p>
          <a:p>
            <a:pPr marL="0" indent="0">
              <a:buNone/>
            </a:pPr>
            <a:r>
              <a:rPr lang="en-US" sz="1400" b="1" u="sng" dirty="0"/>
              <a:t>Carnivores</a:t>
            </a:r>
            <a:r>
              <a:rPr lang="en-US" sz="1400" dirty="0"/>
              <a:t> eat other animals.  The diet can include insects, birds, reptiles and/or mammals.</a:t>
            </a:r>
          </a:p>
          <a:p>
            <a:pPr marL="0" indent="0">
              <a:buNone/>
            </a:pPr>
            <a:r>
              <a:rPr lang="en-US" sz="1400" b="1" u="sng" dirty="0"/>
              <a:t>Omnivores</a:t>
            </a:r>
            <a:r>
              <a:rPr lang="en-US" sz="1400" dirty="0"/>
              <a:t> eat a diet that includes both animals and plants.</a:t>
            </a:r>
          </a:p>
          <a:p>
            <a:pPr marL="0" indent="0">
              <a:buNone/>
            </a:pPr>
            <a:r>
              <a:rPr lang="en-US" sz="1100" i="1" dirty="0"/>
              <a:t>Photos:  Top:  Praying mantis is a carnivorous insect found in SW Nebraska rangeland, Bottom:  Pronghorn, along roadside South Dakota.</a:t>
            </a:r>
          </a:p>
          <a:p>
            <a:pPr marL="0" indent="0">
              <a:buNone/>
            </a:pPr>
            <a:endParaRPr lang="en-US" sz="1100" dirty="0"/>
          </a:p>
        </p:txBody>
      </p:sp>
      <p:sp>
        <p:nvSpPr>
          <p:cNvPr id="35" name="Rectangle 34">
            <a:extLst>
              <a:ext uri="{FF2B5EF4-FFF2-40B4-BE49-F238E27FC236}">
                <a16:creationId xmlns:a16="http://schemas.microsoft.com/office/drawing/2014/main" id="{E67E3959-D0D8-49DB-A48B-CE4FC36871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37745" y="0"/>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Picture 5" descr="A close up of some grass&#10;&#10;Description generated with high confidence">
            <a:extLst>
              <a:ext uri="{FF2B5EF4-FFF2-40B4-BE49-F238E27FC236}">
                <a16:creationId xmlns:a16="http://schemas.microsoft.com/office/drawing/2014/main" id="{E1994F03-DED2-4481-B44A-0200873065E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9937" r="2" b="201"/>
          <a:stretch/>
        </p:blipFill>
        <p:spPr>
          <a:xfrm>
            <a:off x="5709195" y="10"/>
            <a:ext cx="3434804" cy="3428990"/>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4873"/>
          <a:stretch/>
        </p:blipFill>
        <p:spPr>
          <a:xfrm>
            <a:off x="5709195" y="3438457"/>
            <a:ext cx="3434804" cy="3429000"/>
          </a:xfrm>
          <a:prstGeom prst="rect">
            <a:avLst/>
          </a:prstGeom>
        </p:spPr>
      </p:pic>
    </p:spTree>
    <p:extLst>
      <p:ext uri="{BB962C8B-B14F-4D97-AF65-F5344CB8AC3E}">
        <p14:creationId xmlns:p14="http://schemas.microsoft.com/office/powerpoint/2010/main" val="1217457227"/>
      </p:ext>
    </p:extLst>
  </p:cSld>
  <p:clrMapOvr>
    <a:masterClrMapping/>
  </p:clrMapOvr>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TM10001115[[fn=Parcel]]</Template>
  <TotalTime>2308</TotalTime>
  <Words>2479</Words>
  <Application>Microsoft Office PowerPoint</Application>
  <PresentationFormat>On-screen Show (4:3)</PresentationFormat>
  <Paragraphs>157</Paragraphs>
  <Slides>23</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Calibri</vt:lpstr>
      <vt:lpstr>Franklin Gothic Book</vt:lpstr>
      <vt:lpstr>Wingdings</vt:lpstr>
      <vt:lpstr>Crop</vt:lpstr>
      <vt:lpstr>Lesson fourteen:</vt:lpstr>
      <vt:lpstr>Rangeland Mammals</vt:lpstr>
      <vt:lpstr>Rangeland Birds</vt:lpstr>
      <vt:lpstr>Rangeland Reptiles and Amphibians</vt:lpstr>
      <vt:lpstr>Rangeland Insects</vt:lpstr>
      <vt:lpstr>Animal Relationships to Humans</vt:lpstr>
      <vt:lpstr>Habitat Requirements of Rangeland Animals</vt:lpstr>
      <vt:lpstr>Habitat Requirements:  Food</vt:lpstr>
      <vt:lpstr>Diet Selection </vt:lpstr>
      <vt:lpstr>How Do Herbivores Digest Plant Materials?</vt:lpstr>
      <vt:lpstr>Habitat  Requirements:  Water</vt:lpstr>
      <vt:lpstr>Habitat Requirements:  Cover</vt:lpstr>
      <vt:lpstr>Habitat Requirements:  Space</vt:lpstr>
      <vt:lpstr>Rangeland Animal Interactions</vt:lpstr>
      <vt:lpstr>Rangeland Animal Interactions</vt:lpstr>
      <vt:lpstr>Rangeland Animal Interactions</vt:lpstr>
      <vt:lpstr>Rangeland Animal Interactions</vt:lpstr>
      <vt:lpstr>Rangeland Animal Interactions</vt:lpstr>
      <vt:lpstr>Rangeland Animal Interactions</vt:lpstr>
      <vt:lpstr>Rangeland Animal Interactions</vt:lpstr>
      <vt:lpstr>Livestock and Wildlife Interactions</vt:lpstr>
      <vt:lpstr>Activities and References</vt:lpstr>
      <vt:lpstr>End of Lesson Fourteen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Overview of Range Plants</dc:title>
  <dc:creator>welchp</dc:creator>
  <cp:lastModifiedBy>Bishop, Nadine - NRCS, Imperial, NE</cp:lastModifiedBy>
  <cp:revision>284</cp:revision>
  <cp:lastPrinted>2018-10-31T19:12:30Z</cp:lastPrinted>
  <dcterms:created xsi:type="dcterms:W3CDTF">2012-08-21T13:30:24Z</dcterms:created>
  <dcterms:modified xsi:type="dcterms:W3CDTF">2019-12-12T14:20:43Z</dcterms:modified>
</cp:coreProperties>
</file>