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8" r:id="rId2"/>
    <p:sldId id="256" r:id="rId3"/>
    <p:sldId id="272" r:id="rId4"/>
    <p:sldId id="259" r:id="rId5"/>
    <p:sldId id="260" r:id="rId6"/>
    <p:sldId id="261" r:id="rId7"/>
    <p:sldId id="270" r:id="rId8"/>
    <p:sldId id="262" r:id="rId9"/>
    <p:sldId id="273" r:id="rId10"/>
    <p:sldId id="269" r:id="rId11"/>
    <p:sldId id="263" r:id="rId12"/>
    <p:sldId id="274" r:id="rId13"/>
    <p:sldId id="264" r:id="rId14"/>
    <p:sldId id="275" r:id="rId15"/>
    <p:sldId id="265" r:id="rId16"/>
    <p:sldId id="276" r:id="rId17"/>
    <p:sldId id="277" r:id="rId18"/>
    <p:sldId id="266" r:id="rId19"/>
    <p:sldId id="268" r:id="rId20"/>
    <p:sldId id="278" r:id="rId21"/>
    <p:sldId id="2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1" d="100"/>
          <a:sy n="111" d="100"/>
        </p:scale>
        <p:origin x="12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1E700B27-DE4C-4B9E-BB11-B9027034A00F}" type="datetimeFigureOut">
              <a:rPr lang="en-US" smtClean="0"/>
              <a:pPr/>
              <a:t>1/14/2019</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r>
              <a:rPr lang="en-US" smtClean="0"/>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686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smtClean="0"/>
              <a:t>1/14/2019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896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smtClean="0"/>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181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smtClean="0"/>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297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smtClean="0"/>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879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smtClean="0"/>
              <a:t>1/14/2019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5732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0D914D-B099-4142-A885-11F276715148}" type="datetimeFigureOut">
              <a:rPr lang="en-US" smtClean="0"/>
              <a:t>1/14/2019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66292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8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280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724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47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1/14/2019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354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1/14/2019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218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1/14/2019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122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1/14/2019</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957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1/14/2019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015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1/14/2019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508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7E0D914D-B099-4142-A885-11F276715148}" type="datetimeFigureOut">
              <a:rPr lang="en-US" smtClean="0"/>
              <a:t>1/14/2019</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
              </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46455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nr.nebraska.gov/surface-water/statutes-rules-regulatory-history"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blm.gov/nhp/facts/index.htm" TargetMode="External"/><Relationship Id="rId7" Type="http://schemas.openxmlformats.org/officeDocument/2006/relationships/image" Target="../media/image2.png"/><Relationship Id="rId2" Type="http://schemas.openxmlformats.org/officeDocument/2006/relationships/hyperlink" Target="http://www.blm.gov/" TargetMode="External"/><Relationship Id="rId1" Type="http://schemas.openxmlformats.org/officeDocument/2006/relationships/slideLayout" Target="../slideLayouts/slideLayout1.xml"/><Relationship Id="rId6" Type="http://schemas.openxmlformats.org/officeDocument/2006/relationships/hyperlink" Target="http://www.epa.gov/" TargetMode="External"/><Relationship Id="rId5" Type="http://schemas.openxmlformats.org/officeDocument/2006/relationships/hyperlink" Target="https://www.usbr.gov/projects/facilities.php?state=Nebraska" TargetMode="External"/><Relationship Id="rId4" Type="http://schemas.openxmlformats.org/officeDocument/2006/relationships/hyperlink" Target="http://www.usbr.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usace.army.mil/" TargetMode="External"/><Relationship Id="rId2" Type="http://schemas.openxmlformats.org/officeDocument/2006/relationships/hyperlink" Target="http://www.ne.nrcs.usda.gov/"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usgs.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deq.state.ne.us/" TargetMode="External"/><Relationship Id="rId7" Type="http://schemas.openxmlformats.org/officeDocument/2006/relationships/image" Target="../media/image2.png"/><Relationship Id="rId2" Type="http://schemas.openxmlformats.org/officeDocument/2006/relationships/hyperlink" Target="http://www.agr.state.ne.us/" TargetMode="External"/><Relationship Id="rId1" Type="http://schemas.openxmlformats.org/officeDocument/2006/relationships/slideLayout" Target="../slideLayouts/slideLayout1.xml"/><Relationship Id="rId6" Type="http://schemas.openxmlformats.org/officeDocument/2006/relationships/hyperlink" Target="http://outdoornebraska.gov/" TargetMode="External"/><Relationship Id="rId5" Type="http://schemas.openxmlformats.org/officeDocument/2006/relationships/hyperlink" Target="https://dnr.nebraska.gov/" TargetMode="External"/><Relationship Id="rId4" Type="http://schemas.openxmlformats.org/officeDocument/2006/relationships/hyperlink" Target="http://dhhs.ne.gov/publichealth/Pages/public_health_index.asp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nr.unl.edu/csd" TargetMode="External"/><Relationship Id="rId2" Type="http://schemas.openxmlformats.org/officeDocument/2006/relationships/hyperlink" Target="https://nrc.nebraska.gov/water-sustainability-fund-0"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nrdnet.org/" TargetMode="External"/><Relationship Id="rId4" Type="http://schemas.openxmlformats.org/officeDocument/2006/relationships/hyperlink" Target="https://watercenter.unl.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211" y="2666449"/>
            <a:ext cx="6631108" cy="1612564"/>
          </a:xfrm>
        </p:spPr>
        <p:txBody>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Policy &amp; </a:t>
            </a:r>
            <a:r>
              <a:rPr lang="en-US" dirty="0">
                <a:latin typeface="Times New Roman" panose="02020603050405020304" pitchFamily="18" charset="0"/>
                <a:cs typeface="Times New Roman" panose="02020603050405020304" pitchFamily="18" charset="0"/>
              </a:rPr>
              <a:t>Land </a:t>
            </a:r>
            <a:r>
              <a:rPr lang="en-US" dirty="0" smtClean="0">
                <a:latin typeface="Times New Roman" panose="02020603050405020304" pitchFamily="18" charset="0"/>
                <a:cs typeface="Times New Roman" panose="02020603050405020304" pitchFamily="18" charset="0"/>
              </a:rPr>
              <a:t>Use</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Envirothon</a:t>
            </a:r>
            <a:r>
              <a:rPr lang="en-US" dirty="0" smtClean="0">
                <a:latin typeface="Times New Roman" panose="02020603050405020304" pitchFamily="18" charset="0"/>
                <a:cs typeface="Times New Roman" panose="02020603050405020304" pitchFamily="18" charset="0"/>
              </a:rPr>
              <a:t> Nebraska</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647264" y="3349591"/>
            <a:ext cx="1020110" cy="914886"/>
          </a:xfrm>
        </p:spPr>
        <p:txBody>
          <a:bodyPr>
            <a:noAutofit/>
          </a:bodyPr>
          <a:lstStyle/>
          <a:p>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rot="16200000">
            <a:off x="5599765" y="3246228"/>
            <a:ext cx="3480889" cy="2354062"/>
          </a:xfrm>
          <a:prstGeom prst="rect">
            <a:avLst/>
          </a:prstGeom>
        </p:spPr>
      </p:pic>
      <p:sp>
        <p:nvSpPr>
          <p:cNvPr id="4" name="TextBox 3"/>
          <p:cNvSpPr txBox="1"/>
          <p:nvPr/>
        </p:nvSpPr>
        <p:spPr>
          <a:xfrm>
            <a:off x="724619" y="1484586"/>
            <a:ext cx="7045613" cy="954107"/>
          </a:xfrm>
          <a:prstGeom prst="rect">
            <a:avLst/>
          </a:prstGeom>
          <a:noFill/>
        </p:spPr>
        <p:txBody>
          <a:bodyPr wrap="square" rtlCol="0">
            <a:spAutoFit/>
          </a:bodyPr>
          <a:lstStyle/>
          <a:p>
            <a:r>
              <a:rPr lang="en-US" sz="2800" dirty="0" smtClean="0">
                <a:solidFill>
                  <a:schemeClr val="accent1"/>
                </a:solidFill>
                <a:latin typeface="Times New Roman" panose="02020603050405020304" pitchFamily="18" charset="0"/>
                <a:cs typeface="Times New Roman" panose="02020603050405020304" pitchFamily="18" charset="0"/>
              </a:rPr>
              <a:t>Water Planner/Geologist</a:t>
            </a:r>
          </a:p>
          <a:p>
            <a:r>
              <a:rPr lang="en-US" sz="2800" dirty="0" smtClean="0">
                <a:solidFill>
                  <a:schemeClr val="accent1"/>
                </a:solidFill>
                <a:latin typeface="Times New Roman" panose="02020603050405020304" pitchFamily="18" charset="0"/>
                <a:cs typeface="Times New Roman" panose="02020603050405020304" pitchFamily="18" charset="0"/>
              </a:rPr>
              <a:t>Nebraska Department of Natural Resources</a:t>
            </a:r>
            <a:endParaRPr lang="en-US" sz="2800" dirty="0">
              <a:solidFill>
                <a:schemeClr val="accent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4649638" y="621102"/>
            <a:ext cx="3017736" cy="1302589"/>
            <a:chOff x="4649638" y="621102"/>
            <a:chExt cx="3017736" cy="1302589"/>
          </a:xfrm>
        </p:grpSpPr>
        <p:sp>
          <p:nvSpPr>
            <p:cNvPr id="8" name="Rectangle 7"/>
            <p:cNvSpPr/>
            <p:nvPr/>
          </p:nvSpPr>
          <p:spPr>
            <a:xfrm>
              <a:off x="4649638" y="621102"/>
              <a:ext cx="3017736" cy="13025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4811129" y="734859"/>
              <a:ext cx="2704098" cy="1076378"/>
            </a:xfrm>
            <a:prstGeom prst="rect">
              <a:avLst/>
            </a:prstGeom>
          </p:spPr>
        </p:pic>
      </p:grpSp>
      <p:sp>
        <p:nvSpPr>
          <p:cNvPr id="6" name="TextBox 5"/>
          <p:cNvSpPr txBox="1"/>
          <p:nvPr/>
        </p:nvSpPr>
        <p:spPr>
          <a:xfrm>
            <a:off x="724619" y="738310"/>
            <a:ext cx="3925019" cy="523220"/>
          </a:xfrm>
          <a:prstGeom prst="rect">
            <a:avLst/>
          </a:prstGeom>
          <a:noFill/>
        </p:spPr>
        <p:txBody>
          <a:bodyPr wrap="square" rtlCol="0">
            <a:spAutoFit/>
          </a:bodyPr>
          <a:lstStyle/>
          <a:p>
            <a:r>
              <a:rPr lang="en-US" sz="2800" dirty="0">
                <a:solidFill>
                  <a:schemeClr val="accent1"/>
                </a:solidFill>
                <a:latin typeface="Times New Roman" panose="02020603050405020304" pitchFamily="18" charset="0"/>
                <a:cs typeface="Times New Roman" panose="02020603050405020304" pitchFamily="18" charset="0"/>
              </a:rPr>
              <a:t>Kevin Schwartman, P.G</a:t>
            </a:r>
            <a:r>
              <a:rPr lang="en-US" sz="2800" dirty="0" smtClean="0">
                <a:solidFill>
                  <a:schemeClr val="accent1"/>
                </a:solidFill>
                <a:latin typeface="Times New Roman" panose="02020603050405020304" pitchFamily="18" charset="0"/>
                <a:cs typeface="Times New Roman" panose="02020603050405020304" pitchFamily="18" charset="0"/>
              </a:rPr>
              <a:t>.</a:t>
            </a:r>
            <a:endParaRPr lang="en-US" sz="2800" dirty="0">
              <a:solidFill>
                <a:schemeClr val="accent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36762" y="4870616"/>
            <a:ext cx="4511615" cy="1200329"/>
          </a:xfrm>
          <a:prstGeom prst="rect">
            <a:avLst/>
          </a:prstGeom>
          <a:noFill/>
        </p:spPr>
        <p:txBody>
          <a:bodyPr wrap="square" rtlCol="0">
            <a:spAutoFit/>
          </a:bodyPr>
          <a:lstStyle/>
          <a:p>
            <a:r>
              <a:rPr lang="en-US" i="1" dirty="0">
                <a:solidFill>
                  <a:schemeClr val="accent6">
                    <a:lumMod val="40000"/>
                    <a:lumOff val="60000"/>
                  </a:schemeClr>
                </a:solidFill>
                <a:latin typeface="Times New Roman" panose="02020603050405020304" pitchFamily="18" charset="0"/>
                <a:cs typeface="Times New Roman" panose="02020603050405020304" pitchFamily="18" charset="0"/>
              </a:rPr>
              <a:t>Contact information:</a:t>
            </a:r>
          </a:p>
          <a:p>
            <a:r>
              <a:rPr lang="en-US" dirty="0">
                <a:solidFill>
                  <a:schemeClr val="accent6">
                    <a:lumMod val="40000"/>
                    <a:lumOff val="60000"/>
                  </a:schemeClr>
                </a:solidFill>
                <a:latin typeface="Times New Roman" panose="02020603050405020304" pitchFamily="18" charset="0"/>
                <a:cs typeface="Times New Roman" panose="02020603050405020304" pitchFamily="18" charset="0"/>
              </a:rPr>
              <a:t>Office Phone:  402-471-3958</a:t>
            </a:r>
          </a:p>
          <a:p>
            <a:r>
              <a:rPr lang="en-US" dirty="0">
                <a:solidFill>
                  <a:schemeClr val="accent6">
                    <a:lumMod val="40000"/>
                    <a:lumOff val="60000"/>
                  </a:schemeClr>
                </a:solidFill>
                <a:latin typeface="Times New Roman" panose="02020603050405020304" pitchFamily="18" charset="0"/>
                <a:cs typeface="Times New Roman" panose="02020603050405020304" pitchFamily="18" charset="0"/>
              </a:rPr>
              <a:t>Email:  kevin.schwartman@nebraska.gov</a:t>
            </a:r>
          </a:p>
          <a:p>
            <a:endParaRPr lang="en-US" dirty="0"/>
          </a:p>
        </p:txBody>
      </p:sp>
    </p:spTree>
    <p:extLst>
      <p:ext uri="{BB962C8B-B14F-4D97-AF65-F5344CB8AC3E}">
        <p14:creationId xmlns:p14="http://schemas.microsoft.com/office/powerpoint/2010/main" val="164155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917408" y="1567314"/>
            <a:ext cx="559295" cy="253923"/>
          </a:xfrm>
        </p:spPr>
        <p:txBody>
          <a:bodyPr>
            <a:normAutofit/>
          </a:bodyPr>
          <a:lstStyle/>
          <a:p>
            <a:endParaRPr lang="en-US" sz="800" dirty="0"/>
          </a:p>
        </p:txBody>
      </p:sp>
      <p:pic>
        <p:nvPicPr>
          <p:cNvPr id="13" name="Picture 12"/>
          <p:cNvPicPr>
            <a:picLocks noChangeAspect="1"/>
          </p:cNvPicPr>
          <p:nvPr/>
        </p:nvPicPr>
        <p:blipFill>
          <a:blip r:embed="rId3"/>
          <a:stretch>
            <a:fillRect/>
          </a:stretch>
        </p:blipFill>
        <p:spPr>
          <a:xfrm rot="16200000">
            <a:off x="7262619" y="1376137"/>
            <a:ext cx="1645851" cy="1113059"/>
          </a:xfrm>
          <a:prstGeom prst="rect">
            <a:avLst/>
          </a:prstGeom>
        </p:spPr>
      </p:pic>
      <p:grpSp>
        <p:nvGrpSpPr>
          <p:cNvPr id="2" name="Group 1"/>
          <p:cNvGrpSpPr/>
          <p:nvPr/>
        </p:nvGrpSpPr>
        <p:grpSpPr>
          <a:xfrm>
            <a:off x="1439944" y="1168288"/>
            <a:ext cx="5469814" cy="4188716"/>
            <a:chOff x="1439944" y="1168288"/>
            <a:chExt cx="5193440" cy="3982277"/>
          </a:xfrm>
        </p:grpSpPr>
        <p:graphicFrame>
          <p:nvGraphicFramePr>
            <p:cNvPr id="12" name="Object 11"/>
            <p:cNvGraphicFramePr>
              <a:graphicFrameLocks noChangeAspect="1"/>
            </p:cNvGraphicFramePr>
            <p:nvPr>
              <p:extLst>
                <p:ext uri="{D42A27DB-BD31-4B8C-83A1-F6EECF244321}">
                  <p14:modId xmlns:p14="http://schemas.microsoft.com/office/powerpoint/2010/main" val="273207783"/>
                </p:ext>
              </p:extLst>
            </p:nvPr>
          </p:nvGraphicFramePr>
          <p:xfrm>
            <a:off x="1692616" y="1168288"/>
            <a:ext cx="4688096" cy="3622812"/>
          </p:xfrm>
          <a:graphic>
            <a:graphicData uri="http://schemas.openxmlformats.org/presentationml/2006/ole">
              <mc:AlternateContent xmlns:mc="http://schemas.openxmlformats.org/markup-compatibility/2006">
                <mc:Choice xmlns:v="urn:schemas-microsoft-com:vml" Requires="v">
                  <p:oleObj spid="_x0000_s4292" name="Acrobat Document" r:id="rId4" imgW="7543800" imgH="5829153" progId="AcroExch.Document.DC">
                    <p:embed/>
                  </p:oleObj>
                </mc:Choice>
                <mc:Fallback>
                  <p:oleObj name="Acrobat Document" r:id="rId4" imgW="7543800" imgH="5829153" progId="AcroExch.Document.DC">
                    <p:embed/>
                    <p:pic>
                      <p:nvPicPr>
                        <p:cNvPr id="0" name=""/>
                        <p:cNvPicPr/>
                        <p:nvPr/>
                      </p:nvPicPr>
                      <p:blipFill>
                        <a:blip r:embed="rId5"/>
                        <a:stretch>
                          <a:fillRect/>
                        </a:stretch>
                      </p:blipFill>
                      <p:spPr>
                        <a:xfrm>
                          <a:off x="1692616" y="1168288"/>
                          <a:ext cx="4688096" cy="3622812"/>
                        </a:xfrm>
                        <a:prstGeom prst="rect">
                          <a:avLst/>
                        </a:prstGeom>
                      </p:spPr>
                    </p:pic>
                  </p:oleObj>
                </mc:Fallback>
              </mc:AlternateContent>
            </a:graphicData>
          </a:graphic>
        </p:graphicFrame>
        <p:sp>
          <p:nvSpPr>
            <p:cNvPr id="18" name="Title 3"/>
            <p:cNvSpPr txBox="1">
              <a:spLocks/>
            </p:cNvSpPr>
            <p:nvPr/>
          </p:nvSpPr>
          <p:spPr bwMode="gray">
            <a:xfrm>
              <a:off x="1439944" y="4772562"/>
              <a:ext cx="5193440" cy="378003"/>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600" b="1" dirty="0" smtClean="0">
                  <a:solidFill>
                    <a:schemeClr val="bg1"/>
                  </a:solidFill>
                  <a:latin typeface="Times New Roman" panose="02020603050405020304" pitchFamily="18" charset="0"/>
                  <a:cs typeface="Times New Roman" panose="02020603050405020304" pitchFamily="18" charset="0"/>
                </a:rPr>
                <a:t>General Geography &amp; Ground Water Geology Map</a:t>
              </a:r>
              <a:endParaRPr lang="en-US" sz="1600" b="1" dirty="0">
                <a:latin typeface="Times New Roman" panose="02020603050405020304" pitchFamily="18" charset="0"/>
                <a:cs typeface="Times New Roman" panose="02020603050405020304" pitchFamily="18" charset="0"/>
              </a:endParaRPr>
            </a:p>
          </p:txBody>
        </p:sp>
      </p:grpSp>
      <p:sp>
        <p:nvSpPr>
          <p:cNvPr id="16" name="Title 3"/>
          <p:cNvSpPr txBox="1">
            <a:spLocks/>
          </p:cNvSpPr>
          <p:nvPr/>
        </p:nvSpPr>
        <p:spPr bwMode="gray">
          <a:xfrm>
            <a:off x="1241079" y="5488445"/>
            <a:ext cx="8106860" cy="600437"/>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No questions are associated with this fourth map</a:t>
            </a: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An additional resource for geographic questions</a:t>
            </a:r>
            <a:endParaRPr lang="en-US" sz="2000"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bwMode="gray">
          <a:xfrm>
            <a:off x="956406" y="655910"/>
            <a:ext cx="6487260" cy="51237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atin typeface="Times New Roman" panose="02020603050405020304" pitchFamily="18" charset="0"/>
                <a:cs typeface="Times New Roman" panose="02020603050405020304" pitchFamily="18" charset="0"/>
              </a:rPr>
              <a:t>The Policy &amp; Land Use Test questions </a:t>
            </a:r>
            <a:endParaRPr lang="en-US" sz="2800" dirty="0"/>
          </a:p>
        </p:txBody>
      </p:sp>
    </p:spTree>
    <p:extLst>
      <p:ext uri="{BB962C8B-B14F-4D97-AF65-F5344CB8AC3E}">
        <p14:creationId xmlns:p14="http://schemas.microsoft.com/office/powerpoint/2010/main" val="12776782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 calcmode="lin" valueType="num">
                                      <p:cBhvr additive="base">
                                        <p:cTn id="20"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783037" y="1201554"/>
            <a:ext cx="542815" cy="502117"/>
          </a:xfrm>
        </p:spPr>
        <p:txBody>
          <a:bodyPr>
            <a:normAutofit/>
          </a:bodyPr>
          <a:lstStyle/>
          <a:p>
            <a:endParaRPr lang="en-US" sz="800" dirty="0"/>
          </a:p>
        </p:txBody>
      </p:sp>
      <p:pic>
        <p:nvPicPr>
          <p:cNvPr id="11" name="Picture 10"/>
          <p:cNvPicPr>
            <a:picLocks noChangeAspect="1"/>
          </p:cNvPicPr>
          <p:nvPr/>
        </p:nvPicPr>
        <p:blipFill>
          <a:blip r:embed="rId3"/>
          <a:stretch>
            <a:fillRect/>
          </a:stretch>
        </p:blipFill>
        <p:spPr>
          <a:xfrm rot="16200000">
            <a:off x="7231518" y="1294696"/>
            <a:ext cx="1645851" cy="1113059"/>
          </a:xfrm>
          <a:prstGeom prst="rect">
            <a:avLst/>
          </a:prstGeom>
        </p:spPr>
      </p:pic>
      <p:sp>
        <p:nvSpPr>
          <p:cNvPr id="13" name="Title 3"/>
          <p:cNvSpPr txBox="1">
            <a:spLocks/>
          </p:cNvSpPr>
          <p:nvPr/>
        </p:nvSpPr>
        <p:spPr bwMode="gray">
          <a:xfrm>
            <a:off x="955280" y="1236498"/>
            <a:ext cx="5291608" cy="349322"/>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Questions database</a:t>
            </a:r>
          </a:p>
        </p:txBody>
      </p:sp>
      <p:sp>
        <p:nvSpPr>
          <p:cNvPr id="10" name="Title 1"/>
          <p:cNvSpPr txBox="1">
            <a:spLocks/>
          </p:cNvSpPr>
          <p:nvPr/>
        </p:nvSpPr>
        <p:spPr bwMode="gray">
          <a:xfrm>
            <a:off x="956406" y="655910"/>
            <a:ext cx="6487260" cy="51237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atin typeface="Times New Roman" panose="02020603050405020304" pitchFamily="18" charset="0"/>
                <a:cs typeface="Times New Roman" panose="02020603050405020304" pitchFamily="18" charset="0"/>
              </a:rPr>
              <a:t>The Policy &amp; Land Use Test questions </a:t>
            </a:r>
            <a:endParaRPr lang="en-US" sz="2800" dirty="0"/>
          </a:p>
        </p:txBody>
      </p:sp>
      <p:grpSp>
        <p:nvGrpSpPr>
          <p:cNvPr id="4" name="Group 3"/>
          <p:cNvGrpSpPr/>
          <p:nvPr/>
        </p:nvGrpSpPr>
        <p:grpSpPr>
          <a:xfrm>
            <a:off x="2950234" y="1583203"/>
            <a:ext cx="3830128" cy="4714353"/>
            <a:chOff x="2950234" y="1583203"/>
            <a:chExt cx="3830128" cy="4714353"/>
          </a:xfrm>
        </p:grpSpPr>
        <p:sp>
          <p:nvSpPr>
            <p:cNvPr id="3" name="Rectangle 2"/>
            <p:cNvSpPr/>
            <p:nvPr/>
          </p:nvSpPr>
          <p:spPr>
            <a:xfrm>
              <a:off x="2950234" y="1583203"/>
              <a:ext cx="3830128" cy="4714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192071366"/>
                </p:ext>
              </p:extLst>
            </p:nvPr>
          </p:nvGraphicFramePr>
          <p:xfrm>
            <a:off x="3226279" y="1703671"/>
            <a:ext cx="3275377" cy="4562005"/>
          </p:xfrm>
          <a:graphic>
            <a:graphicData uri="http://schemas.openxmlformats.org/presentationml/2006/ole">
              <mc:AlternateContent xmlns:mc="http://schemas.openxmlformats.org/markup-compatibility/2006">
                <mc:Choice xmlns:v="urn:schemas-microsoft-com:vml" Requires="v">
                  <p:oleObj spid="_x0000_s3181" name="Document" r:id="rId4" imgW="6169969" imgH="8592526" progId="Word.Document.12">
                    <p:embed/>
                  </p:oleObj>
                </mc:Choice>
                <mc:Fallback>
                  <p:oleObj name="Document" r:id="rId4" imgW="6169969" imgH="8592526" progId="Word.Document.12">
                    <p:embed/>
                    <p:pic>
                      <p:nvPicPr>
                        <p:cNvPr id="0" name=""/>
                        <p:cNvPicPr/>
                        <p:nvPr/>
                      </p:nvPicPr>
                      <p:blipFill>
                        <a:blip r:embed="rId5"/>
                        <a:stretch>
                          <a:fillRect/>
                        </a:stretch>
                      </p:blipFill>
                      <p:spPr>
                        <a:xfrm>
                          <a:off x="3226279" y="1703671"/>
                          <a:ext cx="3275377" cy="4562005"/>
                        </a:xfrm>
                        <a:prstGeom prst="rect">
                          <a:avLst/>
                        </a:prstGeom>
                      </p:spPr>
                    </p:pic>
                  </p:oleObj>
                </mc:Fallback>
              </mc:AlternateContent>
            </a:graphicData>
          </a:graphic>
        </p:graphicFrame>
      </p:grpSp>
    </p:spTree>
    <p:extLst>
      <p:ext uri="{BB962C8B-B14F-4D97-AF65-F5344CB8AC3E}">
        <p14:creationId xmlns:p14="http://schemas.microsoft.com/office/powerpoint/2010/main" val="3664195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783037" y="1201554"/>
            <a:ext cx="542815" cy="502117"/>
          </a:xfrm>
        </p:spPr>
        <p:txBody>
          <a:bodyPr>
            <a:normAutofit/>
          </a:bodyPr>
          <a:lstStyle/>
          <a:p>
            <a:endParaRPr lang="en-US" sz="800" dirty="0"/>
          </a:p>
        </p:txBody>
      </p:sp>
      <p:pic>
        <p:nvPicPr>
          <p:cNvPr id="11" name="Picture 10"/>
          <p:cNvPicPr>
            <a:picLocks noChangeAspect="1"/>
          </p:cNvPicPr>
          <p:nvPr/>
        </p:nvPicPr>
        <p:blipFill>
          <a:blip r:embed="rId2"/>
          <a:stretch>
            <a:fillRect/>
          </a:stretch>
        </p:blipFill>
        <p:spPr>
          <a:xfrm rot="16200000">
            <a:off x="7231518" y="1294696"/>
            <a:ext cx="1645851" cy="1113059"/>
          </a:xfrm>
          <a:prstGeom prst="rect">
            <a:avLst/>
          </a:prstGeom>
        </p:spPr>
      </p:pic>
      <p:sp>
        <p:nvSpPr>
          <p:cNvPr id="12" name="Title 3"/>
          <p:cNvSpPr txBox="1">
            <a:spLocks/>
          </p:cNvSpPr>
          <p:nvPr/>
        </p:nvSpPr>
        <p:spPr bwMode="gray">
          <a:xfrm>
            <a:off x="956406" y="1953596"/>
            <a:ext cx="7654567" cy="4063040"/>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Arial" panose="020B0604020202020204" pitchFamily="34" charset="0"/>
              <a:buChar char="•"/>
            </a:pPr>
            <a:endParaRPr lang="en-US" sz="2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Questions are cycled </a:t>
            </a:r>
          </a:p>
          <a:p>
            <a:pPr marL="1371600" indent="-457200">
              <a:buFont typeface="Wingdings" panose="05000000000000000000" pitchFamily="2" charset="2"/>
              <a:buChar char="Ø"/>
            </a:pPr>
            <a:r>
              <a:rPr lang="en-US" sz="1800" dirty="0" smtClean="0">
                <a:solidFill>
                  <a:schemeClr val="bg1"/>
                </a:solidFill>
                <a:latin typeface="Times New Roman" panose="02020603050405020304" pitchFamily="18" charset="0"/>
                <a:cs typeface="Times New Roman" panose="02020603050405020304" pitchFamily="18" charset="0"/>
              </a:rPr>
              <a:t>About every two to three years</a:t>
            </a:r>
          </a:p>
          <a:p>
            <a:pPr marL="1371600" indent="-457200">
              <a:buFont typeface="Wingdings" panose="05000000000000000000" pitchFamily="2" charset="2"/>
              <a:buChar char="Ø"/>
            </a:pPr>
            <a:r>
              <a:rPr lang="en-US" sz="1800" dirty="0" smtClean="0">
                <a:solidFill>
                  <a:schemeClr val="bg1"/>
                </a:solidFill>
                <a:latin typeface="Times New Roman" panose="02020603050405020304" pitchFamily="18" charset="0"/>
                <a:cs typeface="Times New Roman" panose="02020603050405020304" pitchFamily="18" charset="0"/>
              </a:rPr>
              <a:t>Longer if possible</a:t>
            </a:r>
          </a:p>
          <a:p>
            <a:pPr marL="1371600" indent="-457200">
              <a:buFont typeface="Wingdings" panose="05000000000000000000" pitchFamily="2" charset="2"/>
              <a:buChar char="Ø"/>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One question is almost never used two years in a row</a:t>
            </a:r>
          </a:p>
          <a:p>
            <a:pPr marL="914400" indent="-457200">
              <a:buFont typeface="Arial" panose="020B0604020202020204" pitchFamily="34" charset="0"/>
              <a:buChar char="•"/>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Outdated and/or inaccurate questions a</a:t>
            </a:r>
            <a:r>
              <a:rPr lang="en-US" sz="1800" dirty="0" smtClean="0">
                <a:solidFill>
                  <a:schemeClr val="bg1"/>
                </a:solidFill>
                <a:latin typeface="Times New Roman" panose="02020603050405020304" pitchFamily="18" charset="0"/>
                <a:cs typeface="Times New Roman" panose="02020603050405020304" pitchFamily="18" charset="0"/>
              </a:rPr>
              <a:t>re updated</a:t>
            </a:r>
          </a:p>
          <a:p>
            <a:pPr marL="1371600" indent="-457200">
              <a:buFont typeface="Wingdings" panose="05000000000000000000" pitchFamily="2" charset="2"/>
              <a:buChar char="Ø"/>
            </a:pPr>
            <a:r>
              <a:rPr lang="en-US" sz="1800" dirty="0" smtClean="0">
                <a:solidFill>
                  <a:schemeClr val="bg1"/>
                </a:solidFill>
                <a:latin typeface="Times New Roman" panose="02020603050405020304" pitchFamily="18" charset="0"/>
                <a:cs typeface="Times New Roman" panose="02020603050405020304" pitchFamily="18" charset="0"/>
              </a:rPr>
              <a:t>Removed and replaced</a:t>
            </a:r>
          </a:p>
          <a:p>
            <a:pPr marL="1828800" indent="-457200">
              <a:buFont typeface="Wingdings" panose="05000000000000000000" pitchFamily="2" charset="2"/>
              <a:buChar char="Ø"/>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New questions are added periodically</a:t>
            </a:r>
          </a:p>
          <a:p>
            <a:pPr marL="457200" indent="-457200">
              <a:buFont typeface="Arial" panose="020B0604020202020204" pitchFamily="34" charset="0"/>
              <a:buChar char="•"/>
            </a:pPr>
            <a:endParaRPr lang="en-US" sz="8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Try to base new questions on common sense</a:t>
            </a:r>
          </a:p>
          <a:p>
            <a:pPr marL="1371600" indent="-457200">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When possible</a:t>
            </a:r>
          </a:p>
          <a:p>
            <a:pPr marL="1371600" indent="-457200">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Avoid requiring prior knowledge of subject</a:t>
            </a:r>
          </a:p>
          <a:p>
            <a:pPr marL="914400" indent="-4572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gray">
          <a:xfrm>
            <a:off x="956406" y="655910"/>
            <a:ext cx="6487260" cy="51237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atin typeface="Times New Roman" panose="02020603050405020304" pitchFamily="18" charset="0"/>
                <a:cs typeface="Times New Roman" panose="02020603050405020304" pitchFamily="18" charset="0"/>
              </a:rPr>
              <a:t>The Policy &amp; Land Use Test questions </a:t>
            </a:r>
            <a:endParaRPr lang="en-US" sz="2800" dirty="0"/>
          </a:p>
        </p:txBody>
      </p:sp>
      <p:sp>
        <p:nvSpPr>
          <p:cNvPr id="15" name="Title 3"/>
          <p:cNvSpPr txBox="1">
            <a:spLocks/>
          </p:cNvSpPr>
          <p:nvPr/>
        </p:nvSpPr>
        <p:spPr bwMode="gray">
          <a:xfrm>
            <a:off x="956406" y="1452612"/>
            <a:ext cx="5291608" cy="349322"/>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Questions database</a:t>
            </a:r>
          </a:p>
        </p:txBody>
      </p:sp>
    </p:spTree>
    <p:extLst>
      <p:ext uri="{BB962C8B-B14F-4D97-AF65-F5344CB8AC3E}">
        <p14:creationId xmlns:p14="http://schemas.microsoft.com/office/powerpoint/2010/main" val="1429464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arn(inVertical)">
                                      <p:cBhvr>
                                        <p:cTn id="13" dur="500"/>
                                        <p:tgtEl>
                                          <p:spTgt spid="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barn(inVertical)">
                                      <p:cBhvr>
                                        <p:cTn id="18" dur="500"/>
                                        <p:tgtEl>
                                          <p:spTgt spid="1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 calcmode="lin" valueType="num">
                                      <p:cBhvr additive="base">
                                        <p:cTn id="2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anim calcmode="lin" valueType="num">
                                      <p:cBhvr additive="base">
                                        <p:cTn id="2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animEffect transition="in" filter="barn(inVertical)">
                                      <p:cBhvr>
                                        <p:cTn id="35" dur="500"/>
                                        <p:tgtEl>
                                          <p:spTgt spid="1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
                                            <p:txEl>
                                              <p:pRg st="10" end="10"/>
                                            </p:txEl>
                                          </p:spTgt>
                                        </p:tgtEl>
                                        <p:attrNameLst>
                                          <p:attrName>style.visibility</p:attrName>
                                        </p:attrNameLst>
                                      </p:cBhvr>
                                      <p:to>
                                        <p:strVal val="visible"/>
                                      </p:to>
                                    </p:set>
                                    <p:anim calcmode="lin" valueType="num">
                                      <p:cBhvr additive="base">
                                        <p:cTn id="40"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
                                            <p:txEl>
                                              <p:pRg st="12" end="12"/>
                                            </p:txEl>
                                          </p:spTgt>
                                        </p:tgtEl>
                                        <p:attrNameLst>
                                          <p:attrName>style.visibility</p:attrName>
                                        </p:attrNameLst>
                                      </p:cBhvr>
                                      <p:to>
                                        <p:strVal val="visible"/>
                                      </p:to>
                                    </p:set>
                                    <p:anim calcmode="lin" valueType="num">
                                      <p:cBhvr additive="base">
                                        <p:cTn id="46" dur="500" fill="hold"/>
                                        <p:tgtEl>
                                          <p:spTgt spid="12">
                                            <p:txEl>
                                              <p:pRg st="12" end="1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xEl>
                                              <p:pRg st="13" end="13"/>
                                            </p:txEl>
                                          </p:spTgt>
                                        </p:tgtEl>
                                        <p:attrNameLst>
                                          <p:attrName>style.visibility</p:attrName>
                                        </p:attrNameLst>
                                      </p:cBhvr>
                                      <p:to>
                                        <p:strVal val="visible"/>
                                      </p:to>
                                    </p:set>
                                    <p:animEffect transition="in" filter="barn(inVertical)">
                                      <p:cBhvr>
                                        <p:cTn id="52" dur="500"/>
                                        <p:tgtEl>
                                          <p:spTgt spid="12">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4" end="14"/>
                                            </p:txEl>
                                          </p:spTgt>
                                        </p:tgtEl>
                                        <p:attrNameLst>
                                          <p:attrName>style.visibility</p:attrName>
                                        </p:attrNameLst>
                                      </p:cBhvr>
                                      <p:to>
                                        <p:strVal val="visible"/>
                                      </p:to>
                                    </p:set>
                                    <p:animEffect transition="in" filter="barn(inVertical)">
                                      <p:cBhvr>
                                        <p:cTn id="57" dur="500"/>
                                        <p:tgtEl>
                                          <p:spTgt spid="1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514496" y="2192995"/>
            <a:ext cx="696820" cy="330718"/>
          </a:xfrm>
        </p:spPr>
        <p:txBody>
          <a:bodyPr>
            <a:normAutofit/>
          </a:bodyPr>
          <a:lstStyle/>
          <a:p>
            <a:endParaRPr lang="en-US" sz="800" dirty="0"/>
          </a:p>
        </p:txBody>
      </p:sp>
      <p:sp>
        <p:nvSpPr>
          <p:cNvPr id="4" name="Title 3"/>
          <p:cNvSpPr>
            <a:spLocks noGrp="1"/>
          </p:cNvSpPr>
          <p:nvPr>
            <p:ph type="ctrTitle"/>
          </p:nvPr>
        </p:nvSpPr>
        <p:spPr>
          <a:xfrm>
            <a:off x="928181" y="640273"/>
            <a:ext cx="6525928" cy="890428"/>
          </a:xfrm>
        </p:spPr>
        <p:txBody>
          <a:bodyPr/>
          <a:lstStyle/>
          <a:p>
            <a:r>
              <a:rPr lang="en-US" sz="2800" dirty="0">
                <a:solidFill>
                  <a:schemeClr val="bg1"/>
                </a:solidFill>
                <a:latin typeface="Times New Roman" panose="02020603050405020304" pitchFamily="18" charset="0"/>
                <a:cs typeface="Times New Roman" panose="02020603050405020304" pitchFamily="18" charset="0"/>
              </a:rPr>
              <a:t>Useful Study Exercises </a:t>
            </a:r>
            <a:r>
              <a:rPr lang="en-US" sz="2400" dirty="0">
                <a:solidFill>
                  <a:schemeClr val="bg1"/>
                </a:solidFill>
                <a:latin typeface="Times New Roman" panose="02020603050405020304" pitchFamily="18" charset="0"/>
                <a:cs typeface="Times New Roman" panose="02020603050405020304" pitchFamily="18" charset="0"/>
              </a:rPr>
              <a:t/>
            </a:r>
            <a:br>
              <a:rPr lang="en-US" sz="24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(Updated from the </a:t>
            </a:r>
            <a:r>
              <a:rPr lang="en-US" sz="2800" dirty="0" smtClean="0">
                <a:solidFill>
                  <a:schemeClr val="bg1"/>
                </a:solidFill>
                <a:latin typeface="Times New Roman" panose="02020603050405020304" pitchFamily="18" charset="0"/>
                <a:cs typeface="Times New Roman" panose="02020603050405020304" pitchFamily="18" charset="0"/>
              </a:rPr>
              <a:t>Policy Study Guide):</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998359" y="1908412"/>
            <a:ext cx="7629195" cy="3262432"/>
          </a:xfrm>
          <a:prstGeom prst="rect">
            <a:avLst/>
          </a:prstGeom>
        </p:spPr>
        <p:txBody>
          <a:bodyPr wrap="square">
            <a:spAutoFit/>
          </a:bodyPr>
          <a:lstStyle/>
          <a:p>
            <a:pPr marL="457200" indent="-457200">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Exercise 1</a:t>
            </a:r>
            <a:endParaRPr lang="en-US" sz="24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Contact a representative </a:t>
            </a:r>
            <a:r>
              <a:rPr lang="en-US" dirty="0">
                <a:solidFill>
                  <a:schemeClr val="bg1"/>
                </a:solidFill>
                <a:latin typeface="Times New Roman" panose="02020603050405020304" pitchFamily="18" charset="0"/>
                <a:cs typeface="Times New Roman" panose="02020603050405020304" pitchFamily="18" charset="0"/>
              </a:rPr>
              <a:t>from your local </a:t>
            </a:r>
            <a:r>
              <a:rPr lang="en-US" dirty="0" smtClean="0">
                <a:solidFill>
                  <a:schemeClr val="bg1"/>
                </a:solidFill>
                <a:latin typeface="Times New Roman" panose="02020603050405020304" pitchFamily="18" charset="0"/>
                <a:cs typeface="Times New Roman" panose="02020603050405020304" pitchFamily="18" charset="0"/>
              </a:rPr>
              <a:t>NRD: </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Discuss </a:t>
            </a:r>
            <a:r>
              <a:rPr lang="en-US" dirty="0">
                <a:solidFill>
                  <a:schemeClr val="bg1"/>
                </a:solidFill>
                <a:latin typeface="Times New Roman" panose="02020603050405020304" pitchFamily="18" charset="0"/>
                <a:cs typeface="Times New Roman" panose="02020603050405020304" pitchFamily="18" charset="0"/>
              </a:rPr>
              <a:t>policies </a:t>
            </a:r>
            <a:r>
              <a:rPr lang="en-US" dirty="0" smtClean="0">
                <a:solidFill>
                  <a:schemeClr val="bg1"/>
                </a:solidFill>
                <a:latin typeface="Times New Roman" panose="02020603050405020304" pitchFamily="18" charset="0"/>
                <a:cs typeface="Times New Roman" panose="02020603050405020304" pitchFamily="18" charset="0"/>
              </a:rPr>
              <a:t>and their </a:t>
            </a:r>
            <a:r>
              <a:rPr lang="en-US" dirty="0">
                <a:solidFill>
                  <a:schemeClr val="bg1"/>
                </a:solidFill>
                <a:latin typeface="Times New Roman" panose="02020603050405020304" pitchFamily="18" charset="0"/>
                <a:cs typeface="Times New Roman" panose="02020603050405020304" pitchFamily="18" charset="0"/>
              </a:rPr>
              <a:t>effects </a:t>
            </a:r>
            <a:endParaRPr lang="en-US" dirty="0" smtClean="0">
              <a:solidFill>
                <a:schemeClr val="bg1"/>
              </a:solidFill>
              <a:latin typeface="Times New Roman" panose="02020603050405020304" pitchFamily="18" charset="0"/>
              <a:cs typeface="Times New Roman" panose="02020603050405020304" pitchFamily="18" charset="0"/>
            </a:endParaRP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On </a:t>
            </a:r>
            <a:r>
              <a:rPr lang="en-US" sz="1600" dirty="0">
                <a:solidFill>
                  <a:schemeClr val="bg1"/>
                </a:solidFill>
                <a:latin typeface="Times New Roman" panose="02020603050405020304" pitchFamily="18" charset="0"/>
                <a:cs typeface="Times New Roman" panose="02020603050405020304" pitchFamily="18" charset="0"/>
              </a:rPr>
              <a:t>natural resources management and </a:t>
            </a:r>
            <a:r>
              <a:rPr lang="en-US" sz="1600" dirty="0" smtClean="0">
                <a:solidFill>
                  <a:schemeClr val="bg1"/>
                </a:solidFill>
                <a:latin typeface="Times New Roman" panose="02020603050405020304" pitchFamily="18" charset="0"/>
                <a:cs typeface="Times New Roman" panose="02020603050405020304" pitchFamily="18" charset="0"/>
              </a:rPr>
              <a:t>usage  </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Discuss </a:t>
            </a:r>
            <a:r>
              <a:rPr lang="en-US" dirty="0">
                <a:solidFill>
                  <a:schemeClr val="bg1"/>
                </a:solidFill>
                <a:latin typeface="Times New Roman" panose="02020603050405020304" pitchFamily="18" charset="0"/>
                <a:cs typeface="Times New Roman" panose="02020603050405020304" pitchFamily="18" charset="0"/>
              </a:rPr>
              <a:t>local environmental </a:t>
            </a:r>
            <a:r>
              <a:rPr lang="en-US" dirty="0" smtClean="0">
                <a:solidFill>
                  <a:schemeClr val="bg1"/>
                </a:solidFill>
                <a:latin typeface="Times New Roman" panose="02020603050405020304" pitchFamily="18" charset="0"/>
                <a:cs typeface="Times New Roman" panose="02020603050405020304" pitchFamily="18" charset="0"/>
              </a:rPr>
              <a:t>problems</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Policies </a:t>
            </a:r>
            <a:r>
              <a:rPr lang="en-US" sz="1600" dirty="0">
                <a:solidFill>
                  <a:schemeClr val="bg1"/>
                </a:solidFill>
                <a:latin typeface="Times New Roman" panose="02020603050405020304" pitchFamily="18" charset="0"/>
                <a:cs typeface="Times New Roman" panose="02020603050405020304" pitchFamily="18" charset="0"/>
              </a:rPr>
              <a:t>used to control </a:t>
            </a:r>
            <a:r>
              <a:rPr lang="en-US" sz="1600" dirty="0" smtClean="0">
                <a:solidFill>
                  <a:schemeClr val="bg1"/>
                </a:solidFill>
                <a:latin typeface="Times New Roman" panose="02020603050405020304" pitchFamily="18" charset="0"/>
                <a:cs typeface="Times New Roman" panose="02020603050405020304" pitchFamily="18" charset="0"/>
              </a:rPr>
              <a:t>and/or correct these problems</a:t>
            </a:r>
          </a:p>
          <a:p>
            <a:pPr marL="1371600" indent="-457200">
              <a:buFont typeface="Wingdings" panose="05000000000000000000" pitchFamily="2" charset="2"/>
              <a:buChar char="Ø"/>
            </a:pPr>
            <a:endParaRPr lang="en-US"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Discuss The role of the local, state, and federal government</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In regard to protecting natural resources</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How they may differ</a:t>
            </a:r>
            <a:endParaRPr lang="en-US" dirty="0" smtClean="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rot="16200000">
            <a:off x="7248099" y="1351883"/>
            <a:ext cx="1645851" cy="1113059"/>
          </a:xfrm>
          <a:prstGeom prst="rect">
            <a:avLst/>
          </a:prstGeom>
        </p:spPr>
      </p:pic>
    </p:spTree>
    <p:extLst>
      <p:ext uri="{BB962C8B-B14F-4D97-AF65-F5344CB8AC3E}">
        <p14:creationId xmlns:p14="http://schemas.microsoft.com/office/powerpoint/2010/main" val="1335006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arn(inVertical)">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barn(inVertical)">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 calcmode="lin" valueType="num">
                                      <p:cBhvr additive="base">
                                        <p:cTn id="38"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barn(inVertical)">
                                      <p:cBhvr>
                                        <p:cTn id="44" dur="500"/>
                                        <p:tgtEl>
                                          <p:spTgt spid="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Effect transition="in" filter="barn(inVertical)">
                                      <p:cBhvr>
                                        <p:cTn id="49"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514496" y="2192995"/>
            <a:ext cx="696820" cy="330718"/>
          </a:xfrm>
        </p:spPr>
        <p:txBody>
          <a:bodyPr>
            <a:normAutofit/>
          </a:bodyPr>
          <a:lstStyle/>
          <a:p>
            <a:endParaRPr lang="en-US" sz="800" dirty="0"/>
          </a:p>
        </p:txBody>
      </p:sp>
      <p:sp>
        <p:nvSpPr>
          <p:cNvPr id="8" name="Rectangle 7"/>
          <p:cNvSpPr/>
          <p:nvPr/>
        </p:nvSpPr>
        <p:spPr>
          <a:xfrm>
            <a:off x="954935" y="1994676"/>
            <a:ext cx="7672619" cy="3447098"/>
          </a:xfrm>
          <a:prstGeom prst="rect">
            <a:avLst/>
          </a:prstGeom>
        </p:spPr>
        <p:txBody>
          <a:bodyPr wrap="square">
            <a:spAutoFit/>
          </a:bodyPr>
          <a:lstStyle/>
          <a:p>
            <a:pPr marL="517525" indent="-457200">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Exercise 2</a:t>
            </a:r>
          </a:p>
          <a:p>
            <a:endParaRPr lang="en-US" sz="2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On the Nebraska Department of Natural Resources </a:t>
            </a:r>
            <a:r>
              <a:rPr lang="en-US" sz="2000" dirty="0" smtClean="0">
                <a:solidFill>
                  <a:schemeClr val="bg1"/>
                </a:solidFill>
                <a:latin typeface="Times New Roman" panose="02020603050405020304" pitchFamily="18" charset="0"/>
                <a:cs typeface="Times New Roman" panose="02020603050405020304" pitchFamily="18" charset="0"/>
              </a:rPr>
              <a:t>website:</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Check out the </a:t>
            </a:r>
            <a:r>
              <a:rPr lang="en-US" b="1" dirty="0">
                <a:solidFill>
                  <a:schemeClr val="bg1"/>
                </a:solidFill>
                <a:latin typeface="Times New Roman" panose="02020603050405020304" pitchFamily="18" charset="0"/>
                <a:cs typeface="Times New Roman" panose="02020603050405020304" pitchFamily="18" charset="0"/>
              </a:rPr>
              <a:t>“Statutes, Rules &amp; Regulatory History” </a:t>
            </a:r>
            <a:r>
              <a:rPr lang="en-US" dirty="0" smtClean="0">
                <a:solidFill>
                  <a:schemeClr val="bg1"/>
                </a:solidFill>
                <a:latin typeface="Times New Roman" panose="02020603050405020304" pitchFamily="18" charset="0"/>
                <a:cs typeface="Times New Roman" panose="02020603050405020304" pitchFamily="18" charset="0"/>
              </a:rPr>
              <a:t>page</a:t>
            </a:r>
            <a:endParaRPr lang="en-US" dirty="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On the </a:t>
            </a:r>
            <a:r>
              <a:rPr lang="en-US" dirty="0" err="1" smtClean="0">
                <a:solidFill>
                  <a:schemeClr val="bg1"/>
                </a:solidFill>
                <a:latin typeface="Times New Roman" panose="02020603050405020304" pitchFamily="18" charset="0"/>
                <a:cs typeface="Times New Roman" panose="02020603050405020304" pitchFamily="18" charset="0"/>
              </a:rPr>
              <a:t>NeDNR</a:t>
            </a:r>
            <a:r>
              <a:rPr lang="en-US" dirty="0" smtClean="0">
                <a:solidFill>
                  <a:schemeClr val="bg1"/>
                </a:solidFill>
                <a:latin typeface="Times New Roman" panose="02020603050405020304" pitchFamily="18" charset="0"/>
                <a:cs typeface="Times New Roman" panose="02020603050405020304" pitchFamily="18" charset="0"/>
              </a:rPr>
              <a:t> main page &gt; click on </a:t>
            </a:r>
            <a:r>
              <a:rPr lang="en-US" b="1" dirty="0" smtClean="0">
                <a:solidFill>
                  <a:schemeClr val="bg1"/>
                </a:solidFill>
                <a:latin typeface="Times New Roman" panose="02020603050405020304" pitchFamily="18" charset="0"/>
                <a:cs typeface="Times New Roman" panose="02020603050405020304" pitchFamily="18" charset="0"/>
              </a:rPr>
              <a:t>Services</a:t>
            </a:r>
            <a:r>
              <a:rPr lang="en-US" dirty="0" smtClean="0">
                <a:solidFill>
                  <a:schemeClr val="bg1"/>
                </a:solidFill>
                <a:latin typeface="Times New Roman" panose="02020603050405020304" pitchFamily="18" charset="0"/>
                <a:cs typeface="Times New Roman" panose="02020603050405020304" pitchFamily="18" charset="0"/>
              </a:rPr>
              <a:t> </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Under </a:t>
            </a:r>
            <a:r>
              <a:rPr lang="en-US" b="1" dirty="0" smtClean="0">
                <a:solidFill>
                  <a:schemeClr val="bg1"/>
                </a:solidFill>
                <a:latin typeface="Times New Roman" panose="02020603050405020304" pitchFamily="18" charset="0"/>
                <a:cs typeface="Times New Roman" panose="02020603050405020304" pitchFamily="18" charset="0"/>
              </a:rPr>
              <a:t>“Surface Water”</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Click on </a:t>
            </a:r>
            <a:r>
              <a:rPr lang="en-US" b="1" dirty="0" smtClean="0">
                <a:solidFill>
                  <a:schemeClr val="bg1"/>
                </a:solidFill>
                <a:latin typeface="Times New Roman" panose="02020603050405020304" pitchFamily="18" charset="0"/>
                <a:cs typeface="Times New Roman" panose="02020603050405020304" pitchFamily="18" charset="0"/>
              </a:rPr>
              <a:t>“Statutes</a:t>
            </a:r>
            <a:r>
              <a:rPr lang="en-US" b="1" dirty="0">
                <a:solidFill>
                  <a:schemeClr val="bg1"/>
                </a:solidFill>
                <a:latin typeface="Times New Roman" panose="02020603050405020304" pitchFamily="18" charset="0"/>
                <a:cs typeface="Times New Roman" panose="02020603050405020304" pitchFamily="18" charset="0"/>
              </a:rPr>
              <a:t>, Rules &amp; Regulatory </a:t>
            </a:r>
            <a:r>
              <a:rPr lang="en-US" b="1" dirty="0" smtClean="0">
                <a:solidFill>
                  <a:schemeClr val="bg1"/>
                </a:solidFill>
                <a:latin typeface="Times New Roman" panose="02020603050405020304" pitchFamily="18" charset="0"/>
                <a:cs typeface="Times New Roman" panose="02020603050405020304" pitchFamily="18" charset="0"/>
              </a:rPr>
              <a:t>History” </a:t>
            </a:r>
            <a:r>
              <a:rPr lang="en-US" dirty="0">
                <a:solidFill>
                  <a:schemeClr val="bg1"/>
                </a:solidFill>
                <a:latin typeface="Times New Roman" panose="02020603050405020304" pitchFamily="18" charset="0"/>
                <a:cs typeface="Times New Roman" panose="02020603050405020304" pitchFamily="18" charset="0"/>
              </a:rPr>
              <a:t>link</a:t>
            </a:r>
            <a:endParaRPr lang="en-US" dirty="0" smtClean="0">
              <a:solidFill>
                <a:schemeClr val="bg1"/>
              </a:solidFill>
              <a:latin typeface="Times New Roman" panose="02020603050405020304" pitchFamily="18" charset="0"/>
              <a:cs typeface="Times New Roman" panose="02020603050405020304" pitchFamily="18" charset="0"/>
            </a:endParaRPr>
          </a:p>
          <a:p>
            <a:pPr marL="2225675"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Note the rights and responsibilities of water users</a:t>
            </a:r>
          </a:p>
          <a:p>
            <a:pPr marL="457200"/>
            <a:endParaRPr lang="en-US" sz="800" dirty="0" smtClean="0">
              <a:solidFill>
                <a:schemeClr val="bg1"/>
              </a:solidFill>
              <a:latin typeface="Times New Roman" panose="02020603050405020304" pitchFamily="18" charset="0"/>
              <a:cs typeface="Times New Roman" panose="02020603050405020304" pitchFamily="18" charset="0"/>
              <a:hlinkClick r:id="rId2"/>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Direct Link:</a:t>
            </a:r>
            <a:endParaRPr lang="en-US" sz="2000" dirty="0" smtClean="0">
              <a:solidFill>
                <a:schemeClr val="bg1"/>
              </a:solidFill>
              <a:latin typeface="Times New Roman" panose="02020603050405020304" pitchFamily="18" charset="0"/>
              <a:cs typeface="Times New Roman" panose="02020603050405020304" pitchFamily="18" charset="0"/>
              <a:hlinkClick r:id="rId2"/>
            </a:endParaRPr>
          </a:p>
          <a:p>
            <a:r>
              <a:rPr lang="en-US" sz="2000" dirty="0" smtClean="0">
                <a:solidFill>
                  <a:schemeClr val="bg1"/>
                </a:solidFill>
                <a:latin typeface="Times New Roman" panose="02020603050405020304" pitchFamily="18" charset="0"/>
                <a:cs typeface="Times New Roman" panose="02020603050405020304" pitchFamily="18" charset="0"/>
                <a:hlinkClick r:id="rId2"/>
              </a:rPr>
              <a:t>https</a:t>
            </a:r>
            <a:r>
              <a:rPr lang="en-US" sz="2000" dirty="0">
                <a:solidFill>
                  <a:schemeClr val="bg1"/>
                </a:solidFill>
                <a:latin typeface="Times New Roman" panose="02020603050405020304" pitchFamily="18" charset="0"/>
                <a:cs typeface="Times New Roman" panose="02020603050405020304" pitchFamily="18" charset="0"/>
                <a:hlinkClick r:id="rId2"/>
              </a:rPr>
              <a:t>://dnr.nebraska.gov/surface-water/statutes-rules-regulatory-history</a:t>
            </a:r>
            <a:endParaRPr lang="en-US" sz="2000" dirty="0">
              <a:solidFill>
                <a:schemeClr val="bg1"/>
              </a:solidFill>
              <a:latin typeface="Times New Roman" panose="02020603050405020304" pitchFamily="18" charset="0"/>
              <a:cs typeface="Times New Roman" panose="02020603050405020304" pitchFamily="18" charset="0"/>
            </a:endParaRPr>
          </a:p>
          <a:p>
            <a:pPr marL="2286000" indent="-457200">
              <a:buFont typeface="Wingdings" panose="05000000000000000000" pitchFamily="2" charset="2"/>
              <a:buChar char="ü"/>
            </a:pPr>
            <a:endParaRPr lang="en-US" dirty="0" smtClean="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rot="16200000">
            <a:off x="7248099" y="1351883"/>
            <a:ext cx="1645851" cy="1113059"/>
          </a:xfrm>
          <a:prstGeom prst="rect">
            <a:avLst/>
          </a:prstGeom>
        </p:spPr>
      </p:pic>
      <p:sp>
        <p:nvSpPr>
          <p:cNvPr id="11" name="Title 3"/>
          <p:cNvSpPr txBox="1">
            <a:spLocks/>
          </p:cNvSpPr>
          <p:nvPr/>
        </p:nvSpPr>
        <p:spPr bwMode="gray">
          <a:xfrm>
            <a:off x="928181" y="640273"/>
            <a:ext cx="6525928" cy="89042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bg1"/>
                </a:solidFill>
                <a:latin typeface="Times New Roman" panose="02020603050405020304" pitchFamily="18" charset="0"/>
                <a:cs typeface="Times New Roman" panose="02020603050405020304" pitchFamily="18" charset="0"/>
              </a:rPr>
              <a:t>Useful Study Exercises </a:t>
            </a:r>
            <a:r>
              <a:rPr lang="en-US" sz="2400" dirty="0" smtClean="0">
                <a:solidFill>
                  <a:schemeClr val="bg1"/>
                </a:solidFill>
                <a:latin typeface="Times New Roman" panose="02020603050405020304" pitchFamily="18" charset="0"/>
                <a:cs typeface="Times New Roman" panose="02020603050405020304" pitchFamily="18" charset="0"/>
              </a:rPr>
              <a:t/>
            </a:r>
            <a:br>
              <a:rPr lang="en-US" sz="24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(Updated from the Policy Study Guide):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964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arn(inVertical)">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barn(inVertical)">
                                      <p:cBhvr>
                                        <p:cTn id="28" dur="500"/>
                                        <p:tgtEl>
                                          <p:spTgt spid="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barn(inVertical)">
                                      <p:cBhvr>
                                        <p:cTn id="33" dur="500"/>
                                        <p:tgtEl>
                                          <p:spTgt spid="8">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 calcmode="lin" valueType="num">
                                      <p:cBhvr additive="base">
                                        <p:cTn id="4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 calcmode="lin" valueType="num">
                                      <p:cBhvr additive="base">
                                        <p:cTn id="4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812477" y="1795554"/>
            <a:ext cx="446563" cy="348113"/>
          </a:xfrm>
        </p:spPr>
        <p:txBody>
          <a:bodyPr>
            <a:normAutofit/>
          </a:bodyPr>
          <a:lstStyle/>
          <a:p>
            <a:endParaRPr lang="en-US" sz="800" dirty="0"/>
          </a:p>
        </p:txBody>
      </p:sp>
      <p:sp>
        <p:nvSpPr>
          <p:cNvPr id="7" name="Rectangle 6"/>
          <p:cNvSpPr/>
          <p:nvPr/>
        </p:nvSpPr>
        <p:spPr>
          <a:xfrm>
            <a:off x="909263" y="1795554"/>
            <a:ext cx="7750403" cy="3908762"/>
          </a:xfrm>
          <a:prstGeom prst="rect">
            <a:avLst/>
          </a:prstGeom>
        </p:spPr>
        <p:txBody>
          <a:bodyPr wrap="square">
            <a:spAutoFit/>
          </a:bodyPr>
          <a:lstStyle/>
          <a:p>
            <a:pPr marL="457200" indent="-457200">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Exercise 3</a:t>
            </a:r>
            <a:endParaRPr lang="en-US" sz="24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Read and clip out newspaper and magazine articles </a:t>
            </a:r>
            <a:endParaRPr lang="en-US" sz="2000" dirty="0" smtClean="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Keep </a:t>
            </a:r>
            <a:r>
              <a:rPr lang="en-US" sz="2000" dirty="0">
                <a:solidFill>
                  <a:schemeClr val="bg1"/>
                </a:solidFill>
                <a:latin typeface="Times New Roman" panose="02020603050405020304" pitchFamily="18" charset="0"/>
                <a:cs typeface="Times New Roman" panose="02020603050405020304" pitchFamily="18" charset="0"/>
              </a:rPr>
              <a:t>a scrapbook to use as a study </a:t>
            </a:r>
            <a:r>
              <a:rPr lang="en-US" sz="2000" dirty="0" smtClean="0">
                <a:solidFill>
                  <a:schemeClr val="bg1"/>
                </a:solidFill>
                <a:latin typeface="Times New Roman" panose="02020603050405020304" pitchFamily="18" charset="0"/>
                <a:cs typeface="Times New Roman" panose="02020603050405020304" pitchFamily="18" charset="0"/>
              </a:rPr>
              <a:t>resource </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On land use and policy issues</a:t>
            </a:r>
          </a:p>
          <a:p>
            <a:pPr marL="1828800" indent="-457200">
              <a:buFont typeface="Wingdings" panose="05000000000000000000" pitchFamily="2" charset="2"/>
              <a:buChar char="Ø"/>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Useful </a:t>
            </a:r>
            <a:r>
              <a:rPr lang="en-US" sz="2000" dirty="0">
                <a:solidFill>
                  <a:schemeClr val="bg1"/>
                </a:solidFill>
                <a:latin typeface="Times New Roman" panose="02020603050405020304" pitchFamily="18" charset="0"/>
                <a:cs typeface="Times New Roman" panose="02020603050405020304" pitchFamily="18" charset="0"/>
              </a:rPr>
              <a:t>articles can often be found </a:t>
            </a:r>
            <a:r>
              <a:rPr lang="en-US" sz="2000" dirty="0" smtClean="0">
                <a:solidFill>
                  <a:schemeClr val="bg1"/>
                </a:solidFill>
                <a:latin typeface="Times New Roman" panose="02020603050405020304" pitchFamily="18" charset="0"/>
                <a:cs typeface="Times New Roman" panose="02020603050405020304" pitchFamily="18" charset="0"/>
              </a:rPr>
              <a:t>in newspapers such as:</a:t>
            </a:r>
          </a:p>
          <a:p>
            <a:pPr marL="1371600" indent="-457200">
              <a:buFont typeface="Wingdings" panose="05000000000000000000" pitchFamily="2" charset="2"/>
              <a:buChar char="Ø"/>
            </a:pPr>
            <a:r>
              <a:rPr lang="en-US" sz="2000" dirty="0" smtClean="0">
                <a:solidFill>
                  <a:schemeClr val="bg1"/>
                </a:solidFill>
                <a:latin typeface="Times New Roman" panose="02020603050405020304" pitchFamily="18" charset="0"/>
                <a:cs typeface="Times New Roman" panose="02020603050405020304" pitchFamily="18" charset="0"/>
              </a:rPr>
              <a:t>T</a:t>
            </a:r>
            <a:r>
              <a:rPr lang="en-US" dirty="0" smtClean="0">
                <a:solidFill>
                  <a:schemeClr val="bg1"/>
                </a:solidFill>
                <a:latin typeface="Times New Roman" panose="02020603050405020304" pitchFamily="18" charset="0"/>
                <a:cs typeface="Times New Roman" panose="02020603050405020304" pitchFamily="18" charset="0"/>
              </a:rPr>
              <a:t>he </a:t>
            </a:r>
            <a:r>
              <a:rPr lang="en-US" dirty="0">
                <a:solidFill>
                  <a:schemeClr val="bg1"/>
                </a:solidFill>
                <a:latin typeface="Times New Roman" panose="02020603050405020304" pitchFamily="18" charset="0"/>
                <a:cs typeface="Times New Roman" panose="02020603050405020304" pitchFamily="18" charset="0"/>
              </a:rPr>
              <a:t>Omaha </a:t>
            </a:r>
            <a:r>
              <a:rPr lang="en-US" dirty="0" smtClean="0">
                <a:solidFill>
                  <a:schemeClr val="bg1"/>
                </a:solidFill>
                <a:latin typeface="Times New Roman" panose="02020603050405020304" pitchFamily="18" charset="0"/>
                <a:cs typeface="Times New Roman" panose="02020603050405020304" pitchFamily="18" charset="0"/>
              </a:rPr>
              <a:t>World Herald</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The Lincoln Journal-Star </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Other local newspapers </a:t>
            </a: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Magazines </a:t>
            </a:r>
            <a:r>
              <a:rPr lang="en-US" sz="2000" dirty="0">
                <a:solidFill>
                  <a:schemeClr val="bg1"/>
                </a:solidFill>
                <a:latin typeface="Times New Roman" panose="02020603050405020304" pitchFamily="18" charset="0"/>
                <a:cs typeface="Times New Roman" panose="02020603050405020304" pitchFamily="18" charset="0"/>
              </a:rPr>
              <a:t>such </a:t>
            </a:r>
            <a:r>
              <a:rPr lang="en-US" sz="2000" dirty="0" smtClean="0">
                <a:solidFill>
                  <a:schemeClr val="bg1"/>
                </a:solidFill>
                <a:latin typeface="Times New Roman" panose="02020603050405020304" pitchFamily="18" charset="0"/>
                <a:cs typeface="Times New Roman" panose="02020603050405020304" pitchFamily="18" charset="0"/>
              </a:rPr>
              <a:t>as:</a:t>
            </a:r>
            <a:endParaRPr lang="en-US" dirty="0" smtClean="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Nebraska Farmer</a:t>
            </a:r>
          </a:p>
          <a:p>
            <a:pPr marL="1371600" indent="-457200">
              <a:buFont typeface="Wingdings" panose="05000000000000000000" pitchFamily="2" charset="2"/>
              <a:buChar char="Ø"/>
            </a:pPr>
            <a:r>
              <a:rPr lang="en-US" dirty="0" err="1" smtClean="0">
                <a:solidFill>
                  <a:schemeClr val="bg1"/>
                </a:solidFill>
                <a:latin typeface="Times New Roman" panose="02020603050405020304" pitchFamily="18" charset="0"/>
                <a:cs typeface="Times New Roman" panose="02020603050405020304" pitchFamily="18" charset="0"/>
              </a:rPr>
              <a:t>Nebraskaland</a:t>
            </a:r>
            <a:endParaRPr lang="en-US" dirty="0" smtClean="0">
              <a:solidFill>
                <a:schemeClr val="bg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rot="16200000">
            <a:off x="7280211" y="1291448"/>
            <a:ext cx="1645851" cy="1113059"/>
          </a:xfrm>
          <a:prstGeom prst="rect">
            <a:avLst/>
          </a:prstGeom>
        </p:spPr>
      </p:pic>
      <p:sp>
        <p:nvSpPr>
          <p:cNvPr id="8" name="Title 3"/>
          <p:cNvSpPr txBox="1">
            <a:spLocks/>
          </p:cNvSpPr>
          <p:nvPr/>
        </p:nvSpPr>
        <p:spPr bwMode="gray">
          <a:xfrm>
            <a:off x="928181" y="640273"/>
            <a:ext cx="6525928" cy="89042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bg1"/>
                </a:solidFill>
                <a:latin typeface="Times New Roman" panose="02020603050405020304" pitchFamily="18" charset="0"/>
                <a:cs typeface="Times New Roman" panose="02020603050405020304" pitchFamily="18" charset="0"/>
              </a:rPr>
              <a:t>Useful Study Exercises </a:t>
            </a:r>
            <a:r>
              <a:rPr lang="en-US" sz="2400" dirty="0" smtClean="0">
                <a:solidFill>
                  <a:schemeClr val="bg1"/>
                </a:solidFill>
                <a:latin typeface="Times New Roman" panose="02020603050405020304" pitchFamily="18" charset="0"/>
                <a:cs typeface="Times New Roman" panose="02020603050405020304" pitchFamily="18" charset="0"/>
              </a:rPr>
              <a:t/>
            </a:r>
            <a:br>
              <a:rPr lang="en-US" sz="24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(Updated from the Policy Study Guide):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864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 calcmode="lin" valueType="num">
                                      <p:cBhvr additive="base">
                                        <p:cTn id="1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arn(inVertical)">
                                      <p:cBhvr>
                                        <p:cTn id="24" dur="5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barn(inVertical)">
                                      <p:cBhvr>
                                        <p:cTn id="35" dur="500"/>
                                        <p:tgtEl>
                                          <p:spTgt spid="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barn(inVertical)">
                                      <p:cBhvr>
                                        <p:cTn id="40" dur="500"/>
                                        <p:tgtEl>
                                          <p:spTgt spid="7">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Effect transition="in" filter="fade">
                                      <p:cBhvr>
                                        <p:cTn id="45" dur="500"/>
                                        <p:tgtEl>
                                          <p:spTgt spid="7">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xEl>
                                              <p:pRg st="11" end="11"/>
                                            </p:txEl>
                                          </p:spTgt>
                                        </p:tgtEl>
                                        <p:attrNameLst>
                                          <p:attrName>style.visibility</p:attrName>
                                        </p:attrNameLst>
                                      </p:cBhvr>
                                      <p:to>
                                        <p:strVal val="visible"/>
                                      </p:to>
                                    </p:set>
                                    <p:anim calcmode="lin" valueType="num">
                                      <p:cBhvr additive="base">
                                        <p:cTn id="50"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7">
                                            <p:txEl>
                                              <p:pRg st="12" end="12"/>
                                            </p:txEl>
                                          </p:spTgt>
                                        </p:tgtEl>
                                        <p:attrNameLst>
                                          <p:attrName>style.visibility</p:attrName>
                                        </p:attrNameLst>
                                      </p:cBhvr>
                                      <p:to>
                                        <p:strVal val="visible"/>
                                      </p:to>
                                    </p:set>
                                    <p:animEffect transition="in" filter="barn(inVertical)">
                                      <p:cBhvr>
                                        <p:cTn id="56" dur="500"/>
                                        <p:tgtEl>
                                          <p:spTgt spid="7">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7">
                                            <p:txEl>
                                              <p:pRg st="13" end="13"/>
                                            </p:txEl>
                                          </p:spTgt>
                                        </p:tgtEl>
                                        <p:attrNameLst>
                                          <p:attrName>style.visibility</p:attrName>
                                        </p:attrNameLst>
                                      </p:cBhvr>
                                      <p:to>
                                        <p:strVal val="visible"/>
                                      </p:to>
                                    </p:set>
                                    <p:animEffect transition="in" filter="barn(inVertical)">
                                      <p:cBhvr>
                                        <p:cTn id="61"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812477" y="1795554"/>
            <a:ext cx="446563" cy="348113"/>
          </a:xfrm>
        </p:spPr>
        <p:txBody>
          <a:bodyPr>
            <a:normAutofit/>
          </a:bodyPr>
          <a:lstStyle/>
          <a:p>
            <a:endParaRPr lang="en-US" sz="800" dirty="0"/>
          </a:p>
        </p:txBody>
      </p:sp>
      <p:sp>
        <p:nvSpPr>
          <p:cNvPr id="10" name="Rectangle 9"/>
          <p:cNvSpPr/>
          <p:nvPr/>
        </p:nvSpPr>
        <p:spPr>
          <a:xfrm>
            <a:off x="928181" y="1634439"/>
            <a:ext cx="7731485" cy="3662541"/>
          </a:xfrm>
          <a:prstGeom prst="rect">
            <a:avLst/>
          </a:prstGeom>
        </p:spPr>
        <p:txBody>
          <a:bodyPr wrap="square">
            <a:spAutoFit/>
          </a:bodyPr>
          <a:lstStyle/>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Also check out newsletters published by:</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Various </a:t>
            </a:r>
            <a:r>
              <a:rPr lang="en-US" dirty="0">
                <a:solidFill>
                  <a:schemeClr val="bg1"/>
                </a:solidFill>
                <a:latin typeface="Times New Roman" panose="02020603050405020304" pitchFamily="18" charset="0"/>
                <a:cs typeface="Times New Roman" panose="02020603050405020304" pitchFamily="18" charset="0"/>
              </a:rPr>
              <a:t>government </a:t>
            </a:r>
            <a:r>
              <a:rPr lang="en-US" dirty="0" smtClean="0">
                <a:solidFill>
                  <a:schemeClr val="bg1"/>
                </a:solidFill>
                <a:latin typeface="Times New Roman" panose="02020603050405020304" pitchFamily="18" charset="0"/>
                <a:cs typeface="Times New Roman" panose="02020603050405020304" pitchFamily="18" charset="0"/>
              </a:rPr>
              <a:t>agencies</a:t>
            </a:r>
            <a:r>
              <a:rPr lang="en-US" dirty="0" smtClean="0">
                <a:solidFill>
                  <a:schemeClr val="bg1"/>
                </a:solidFill>
                <a:latin typeface="Times New Roman" panose="02020603050405020304" pitchFamily="18" charset="0"/>
                <a:cs typeface="Times New Roman" panose="02020603050405020304" pitchFamily="18" charset="0"/>
              </a:rPr>
              <a:t>		  </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Describing </a:t>
            </a:r>
            <a:r>
              <a:rPr lang="en-US" sz="1600" dirty="0">
                <a:solidFill>
                  <a:schemeClr val="bg1"/>
                </a:solidFill>
                <a:latin typeface="Times New Roman" panose="02020603050405020304" pitchFamily="18" charset="0"/>
                <a:cs typeface="Times New Roman" panose="02020603050405020304" pitchFamily="18" charset="0"/>
              </a:rPr>
              <a:t>their </a:t>
            </a:r>
            <a:r>
              <a:rPr lang="en-US" sz="1600" dirty="0" smtClean="0">
                <a:solidFill>
                  <a:schemeClr val="bg1"/>
                </a:solidFill>
                <a:latin typeface="Times New Roman" panose="02020603050405020304" pitchFamily="18" charset="0"/>
                <a:cs typeface="Times New Roman" panose="02020603050405020304" pitchFamily="18" charset="0"/>
              </a:rPr>
              <a:t>programs</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Current projects</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smtClean="0">
                <a:solidFill>
                  <a:schemeClr val="bg1"/>
                </a:solidFill>
                <a:latin typeface="Times New Roman" panose="02020603050405020304" pitchFamily="18" charset="0"/>
                <a:cs typeface="Times New Roman" panose="02020603050405020304" pitchFamily="18" charset="0"/>
              </a:rPr>
              <a:t>policies </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Land </a:t>
            </a:r>
            <a:r>
              <a:rPr lang="en-US" sz="1600" dirty="0">
                <a:solidFill>
                  <a:schemeClr val="bg1"/>
                </a:solidFill>
                <a:latin typeface="Times New Roman" panose="02020603050405020304" pitchFamily="18" charset="0"/>
                <a:cs typeface="Times New Roman" panose="02020603050405020304" pitchFamily="18" charset="0"/>
              </a:rPr>
              <a:t>use </a:t>
            </a:r>
            <a:r>
              <a:rPr lang="en-US" sz="1600" dirty="0" smtClean="0">
                <a:solidFill>
                  <a:schemeClr val="bg1"/>
                </a:solidFill>
                <a:latin typeface="Times New Roman" panose="02020603050405020304" pitchFamily="18" charset="0"/>
                <a:cs typeface="Times New Roman" panose="02020603050405020304" pitchFamily="18" charset="0"/>
              </a:rPr>
              <a:t>issues </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Along with natural resource legislation </a:t>
            </a:r>
          </a:p>
          <a:p>
            <a:pPr marL="857250" indent="-285750">
              <a:buFont typeface="Wingdings" panose="05000000000000000000" pitchFamily="2" charset="2"/>
              <a:buChar char="ü"/>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Become </a:t>
            </a:r>
            <a:r>
              <a:rPr lang="en-US" sz="2000" dirty="0">
                <a:solidFill>
                  <a:schemeClr val="bg1"/>
                </a:solidFill>
                <a:latin typeface="Times New Roman" panose="02020603050405020304" pitchFamily="18" charset="0"/>
                <a:cs typeface="Times New Roman" panose="02020603050405020304" pitchFamily="18" charset="0"/>
              </a:rPr>
              <a:t>familiar with the </a:t>
            </a:r>
            <a:r>
              <a:rPr lang="en-US" sz="2000" dirty="0" smtClean="0">
                <a:solidFill>
                  <a:schemeClr val="bg1"/>
                </a:solidFill>
                <a:latin typeface="Times New Roman" panose="02020603050405020304" pitchFamily="18" charset="0"/>
                <a:cs typeface="Times New Roman" panose="02020603050405020304" pitchFamily="18" charset="0"/>
              </a:rPr>
              <a:t>roles </a:t>
            </a:r>
            <a:r>
              <a:rPr lang="en-US" sz="2000" dirty="0">
                <a:solidFill>
                  <a:schemeClr val="bg1"/>
                </a:solidFill>
                <a:latin typeface="Times New Roman" panose="02020603050405020304" pitchFamily="18" charset="0"/>
                <a:cs typeface="Times New Roman" panose="02020603050405020304" pitchFamily="18" charset="0"/>
              </a:rPr>
              <a:t>of </a:t>
            </a:r>
            <a:r>
              <a:rPr lang="en-US" sz="2000" dirty="0" smtClean="0">
                <a:solidFill>
                  <a:schemeClr val="bg1"/>
                </a:solidFill>
                <a:latin typeface="Times New Roman" panose="02020603050405020304" pitchFamily="18" charset="0"/>
                <a:cs typeface="Times New Roman" panose="02020603050405020304" pitchFamily="18" charset="0"/>
              </a:rPr>
              <a:t>various </a:t>
            </a:r>
            <a:r>
              <a:rPr lang="en-US" sz="2000" dirty="0">
                <a:solidFill>
                  <a:schemeClr val="bg1"/>
                </a:solidFill>
                <a:latin typeface="Times New Roman" panose="02020603050405020304" pitchFamily="18" charset="0"/>
                <a:cs typeface="Times New Roman" panose="02020603050405020304" pitchFamily="18" charset="0"/>
              </a:rPr>
              <a:t>government </a:t>
            </a:r>
            <a:r>
              <a:rPr lang="en-US" sz="2000" dirty="0" smtClean="0">
                <a:solidFill>
                  <a:schemeClr val="bg1"/>
                </a:solidFill>
                <a:latin typeface="Times New Roman" panose="02020603050405020304" pitchFamily="18" charset="0"/>
                <a:cs typeface="Times New Roman" panose="02020603050405020304" pitchFamily="18" charset="0"/>
              </a:rPr>
              <a:t>agencies</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Most have websites </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An excellent </a:t>
            </a:r>
            <a:r>
              <a:rPr lang="en-US" dirty="0">
                <a:solidFill>
                  <a:schemeClr val="bg1"/>
                </a:solidFill>
                <a:latin typeface="Times New Roman" panose="02020603050405020304" pitchFamily="18" charset="0"/>
                <a:cs typeface="Times New Roman" panose="02020603050405020304" pitchFamily="18" charset="0"/>
              </a:rPr>
              <a:t>source of information </a:t>
            </a:r>
            <a:r>
              <a:rPr lang="en-US" dirty="0" smtClean="0">
                <a:solidFill>
                  <a:schemeClr val="bg1"/>
                </a:solidFill>
                <a:latin typeface="Times New Roman" panose="02020603050405020304" pitchFamily="18" charset="0"/>
                <a:cs typeface="Times New Roman" panose="02020603050405020304" pitchFamily="18" charset="0"/>
              </a:rPr>
              <a:t>about </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What </a:t>
            </a:r>
            <a:r>
              <a:rPr lang="en-US" sz="1600" dirty="0">
                <a:solidFill>
                  <a:schemeClr val="bg1"/>
                </a:solidFill>
                <a:latin typeface="Times New Roman" panose="02020603050405020304" pitchFamily="18" charset="0"/>
                <a:cs typeface="Times New Roman" panose="02020603050405020304" pitchFamily="18" charset="0"/>
              </a:rPr>
              <a:t>role </a:t>
            </a:r>
            <a:r>
              <a:rPr lang="en-US" sz="1600" dirty="0" smtClean="0">
                <a:solidFill>
                  <a:schemeClr val="bg1"/>
                </a:solidFill>
                <a:latin typeface="Times New Roman" panose="02020603050405020304" pitchFamily="18" charset="0"/>
                <a:cs typeface="Times New Roman" panose="02020603050405020304" pitchFamily="18" charset="0"/>
              </a:rPr>
              <a:t>they have</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What </a:t>
            </a:r>
            <a:r>
              <a:rPr lang="en-US" sz="1600" dirty="0">
                <a:solidFill>
                  <a:schemeClr val="bg1"/>
                </a:solidFill>
                <a:latin typeface="Times New Roman" panose="02020603050405020304" pitchFamily="18" charset="0"/>
                <a:cs typeface="Times New Roman" panose="02020603050405020304" pitchFamily="18" charset="0"/>
              </a:rPr>
              <a:t>services they </a:t>
            </a:r>
            <a:r>
              <a:rPr lang="en-US" sz="1600" dirty="0" smtClean="0">
                <a:solidFill>
                  <a:schemeClr val="bg1"/>
                </a:solidFill>
                <a:latin typeface="Times New Roman" panose="02020603050405020304" pitchFamily="18" charset="0"/>
                <a:cs typeface="Times New Roman" panose="02020603050405020304" pitchFamily="18" charset="0"/>
              </a:rPr>
              <a:t>provide</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Most </a:t>
            </a:r>
            <a:r>
              <a:rPr lang="en-US" dirty="0">
                <a:solidFill>
                  <a:schemeClr val="bg1"/>
                </a:solidFill>
                <a:latin typeface="Times New Roman" panose="02020603050405020304" pitchFamily="18" charset="0"/>
                <a:cs typeface="Times New Roman" panose="02020603050405020304" pitchFamily="18" charset="0"/>
              </a:rPr>
              <a:t>agencies also have </a:t>
            </a:r>
            <a:r>
              <a:rPr lang="en-US" dirty="0" smtClean="0">
                <a:solidFill>
                  <a:schemeClr val="bg1"/>
                </a:solidFill>
                <a:latin typeface="Times New Roman" panose="02020603050405020304" pitchFamily="18" charset="0"/>
                <a:cs typeface="Times New Roman" panose="02020603050405020304" pitchFamily="18" charset="0"/>
              </a:rPr>
              <a:t>brochures and publications </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Describing </a:t>
            </a:r>
            <a:r>
              <a:rPr lang="en-US" sz="1600" dirty="0">
                <a:solidFill>
                  <a:schemeClr val="bg1"/>
                </a:solidFill>
                <a:latin typeface="Times New Roman" panose="02020603050405020304" pitchFamily="18" charset="0"/>
                <a:cs typeface="Times New Roman" panose="02020603050405020304" pitchFamily="18" charset="0"/>
              </a:rPr>
              <a:t>their </a:t>
            </a:r>
            <a:r>
              <a:rPr lang="en-US" sz="1600" dirty="0" smtClean="0">
                <a:solidFill>
                  <a:schemeClr val="bg1"/>
                </a:solidFill>
                <a:latin typeface="Times New Roman" panose="02020603050405020304" pitchFamily="18" charset="0"/>
                <a:cs typeface="Times New Roman" panose="02020603050405020304" pitchFamily="18" charset="0"/>
              </a:rPr>
              <a:t>functions</a:t>
            </a:r>
          </a:p>
        </p:txBody>
      </p:sp>
      <p:pic>
        <p:nvPicPr>
          <p:cNvPr id="11" name="Picture 10"/>
          <p:cNvPicPr>
            <a:picLocks noChangeAspect="1"/>
          </p:cNvPicPr>
          <p:nvPr/>
        </p:nvPicPr>
        <p:blipFill>
          <a:blip r:embed="rId2"/>
          <a:stretch>
            <a:fillRect/>
          </a:stretch>
        </p:blipFill>
        <p:spPr>
          <a:xfrm rot="16200000">
            <a:off x="7280211" y="1291448"/>
            <a:ext cx="1645851" cy="1113059"/>
          </a:xfrm>
          <a:prstGeom prst="rect">
            <a:avLst/>
          </a:prstGeom>
        </p:spPr>
      </p:pic>
      <p:sp>
        <p:nvSpPr>
          <p:cNvPr id="8" name="Title 3"/>
          <p:cNvSpPr txBox="1">
            <a:spLocks/>
          </p:cNvSpPr>
          <p:nvPr/>
        </p:nvSpPr>
        <p:spPr bwMode="gray">
          <a:xfrm>
            <a:off x="928181" y="640273"/>
            <a:ext cx="6525928" cy="89042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bg1"/>
                </a:solidFill>
                <a:latin typeface="Times New Roman" panose="02020603050405020304" pitchFamily="18" charset="0"/>
                <a:cs typeface="Times New Roman" panose="02020603050405020304" pitchFamily="18" charset="0"/>
              </a:rPr>
              <a:t>Useful Study Exercises </a:t>
            </a:r>
            <a:r>
              <a:rPr lang="en-US" sz="2400" dirty="0" smtClean="0">
                <a:solidFill>
                  <a:schemeClr val="bg1"/>
                </a:solidFill>
                <a:latin typeface="Times New Roman" panose="02020603050405020304" pitchFamily="18" charset="0"/>
                <a:cs typeface="Times New Roman" panose="02020603050405020304" pitchFamily="18" charset="0"/>
              </a:rPr>
              <a:t/>
            </a:r>
            <a:br>
              <a:rPr lang="en-US" sz="24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(Updated from the Policy Study Guide):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321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fade">
                                      <p:cBhvr>
                                        <p:cTn id="33" dur="500"/>
                                        <p:tgtEl>
                                          <p:spTgt spid="10">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xEl>
                                              <p:pRg st="7" end="7"/>
                                            </p:txEl>
                                          </p:spTgt>
                                        </p:tgtEl>
                                        <p:attrNameLst>
                                          <p:attrName>style.visibility</p:attrName>
                                        </p:attrNameLst>
                                      </p:cBhvr>
                                      <p:to>
                                        <p:strVal val="visible"/>
                                      </p:to>
                                    </p:set>
                                    <p:anim calcmode="lin" valueType="num">
                                      <p:cBhvr additive="base">
                                        <p:cTn id="38"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
                                            <p:txEl>
                                              <p:pRg st="8" end="8"/>
                                            </p:txEl>
                                          </p:spTgt>
                                        </p:tgtEl>
                                        <p:attrNameLst>
                                          <p:attrName>style.visibility</p:attrName>
                                        </p:attrNameLst>
                                      </p:cBhvr>
                                      <p:to>
                                        <p:strVal val="visible"/>
                                      </p:to>
                                    </p:set>
                                    <p:animEffect transition="in" filter="barn(inVertical)">
                                      <p:cBhvr>
                                        <p:cTn id="44" dur="500"/>
                                        <p:tgtEl>
                                          <p:spTgt spid="10">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Effect transition="in" filter="barn(inVertical)">
                                      <p:cBhvr>
                                        <p:cTn id="49" dur="500"/>
                                        <p:tgtEl>
                                          <p:spTgt spid="10">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xEl>
                                              <p:pRg st="10" end="10"/>
                                            </p:txEl>
                                          </p:spTgt>
                                        </p:tgtEl>
                                        <p:attrNameLst>
                                          <p:attrName>style.visibility</p:attrName>
                                        </p:attrNameLst>
                                      </p:cBhvr>
                                      <p:to>
                                        <p:strVal val="visible"/>
                                      </p:to>
                                    </p:set>
                                    <p:animEffect transition="in" filter="fade">
                                      <p:cBhvr>
                                        <p:cTn id="54" dur="500"/>
                                        <p:tgtEl>
                                          <p:spTgt spid="10">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
                                            <p:txEl>
                                              <p:pRg st="11" end="11"/>
                                            </p:txEl>
                                          </p:spTgt>
                                        </p:tgtEl>
                                        <p:attrNameLst>
                                          <p:attrName>style.visibility</p:attrName>
                                        </p:attrNameLst>
                                      </p:cBhvr>
                                      <p:to>
                                        <p:strVal val="visible"/>
                                      </p:to>
                                    </p:set>
                                    <p:animEffect transition="in" filter="fade">
                                      <p:cBhvr>
                                        <p:cTn id="59" dur="500"/>
                                        <p:tgtEl>
                                          <p:spTgt spid="10">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0">
                                            <p:txEl>
                                              <p:pRg st="12" end="12"/>
                                            </p:txEl>
                                          </p:spTgt>
                                        </p:tgtEl>
                                        <p:attrNameLst>
                                          <p:attrName>style.visibility</p:attrName>
                                        </p:attrNameLst>
                                      </p:cBhvr>
                                      <p:to>
                                        <p:strVal val="visible"/>
                                      </p:to>
                                    </p:set>
                                    <p:animEffect transition="in" filter="barn(inVertical)">
                                      <p:cBhvr>
                                        <p:cTn id="64" dur="500"/>
                                        <p:tgtEl>
                                          <p:spTgt spid="10">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
                                            <p:txEl>
                                              <p:pRg st="13" end="13"/>
                                            </p:txEl>
                                          </p:spTgt>
                                        </p:tgtEl>
                                        <p:attrNameLst>
                                          <p:attrName>style.visibility</p:attrName>
                                        </p:attrNameLst>
                                      </p:cBhvr>
                                      <p:to>
                                        <p:strVal val="visible"/>
                                      </p:to>
                                    </p:set>
                                    <p:animEffect transition="in" filter="fade">
                                      <p:cBhvr>
                                        <p:cTn id="69"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759982" y="1372350"/>
            <a:ext cx="716070" cy="463219"/>
          </a:xfrm>
        </p:spPr>
        <p:txBody>
          <a:bodyPr>
            <a:normAutofit/>
          </a:bodyPr>
          <a:lstStyle/>
          <a:p>
            <a:endParaRPr lang="en-US" sz="800" dirty="0"/>
          </a:p>
        </p:txBody>
      </p:sp>
      <p:sp>
        <p:nvSpPr>
          <p:cNvPr id="7" name="Rectangle 6"/>
          <p:cNvSpPr/>
          <p:nvPr/>
        </p:nvSpPr>
        <p:spPr>
          <a:xfrm>
            <a:off x="928181" y="1835569"/>
            <a:ext cx="8004247" cy="4308872"/>
          </a:xfrm>
          <a:prstGeom prst="rect">
            <a:avLst/>
          </a:prstGeom>
        </p:spPr>
        <p:txBody>
          <a:bodyPr wrap="square">
            <a:spAutoFit/>
          </a:bodyPr>
          <a:lstStyle/>
          <a:p>
            <a:pPr marL="457200" indent="-457200">
              <a:buFont typeface="Wingdings" panose="05000000000000000000" pitchFamily="2" charset="2"/>
              <a:buChar char="q"/>
            </a:pPr>
            <a:r>
              <a:rPr lang="en-US" sz="2400" dirty="0">
                <a:solidFill>
                  <a:schemeClr val="bg1"/>
                </a:solidFill>
                <a:latin typeface="Times New Roman" panose="02020603050405020304" pitchFamily="18" charset="0"/>
                <a:cs typeface="Times New Roman" panose="02020603050405020304" pitchFamily="18" charset="0"/>
              </a:rPr>
              <a:t>Federal </a:t>
            </a:r>
            <a:r>
              <a:rPr lang="en-US" sz="2400" dirty="0" smtClean="0">
                <a:solidFill>
                  <a:schemeClr val="bg1"/>
                </a:solidFill>
                <a:latin typeface="Times New Roman" panose="02020603050405020304" pitchFamily="18" charset="0"/>
                <a:cs typeface="Times New Roman" panose="02020603050405020304" pitchFamily="18" charset="0"/>
              </a:rPr>
              <a:t>Agencies include:</a:t>
            </a:r>
            <a:endParaRPr lang="en-US" sz="2000" dirty="0" smtClean="0">
              <a:solidFill>
                <a:schemeClr val="bg1"/>
              </a:solidFill>
              <a:latin typeface="Times New Roman" panose="02020603050405020304" pitchFamily="18" charset="0"/>
              <a:cs typeface="Times New Roman" panose="02020603050405020304" pitchFamily="18" charset="0"/>
            </a:endParaRPr>
          </a:p>
          <a:p>
            <a:endParaRPr lang="en-US" sz="1600" dirty="0" smtClean="0">
              <a:solidFill>
                <a:schemeClr val="bg1"/>
              </a:solidFill>
              <a:latin typeface="Times New Roman" panose="02020603050405020304" pitchFamily="18" charset="0"/>
              <a:cs typeface="Times New Roman" panose="02020603050405020304" pitchFamily="18" charset="0"/>
            </a:endParaRPr>
          </a:p>
          <a:p>
            <a:endParaRPr lang="en-US" sz="16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Bureau </a:t>
            </a:r>
            <a:r>
              <a:rPr lang="en-US" sz="2000" dirty="0">
                <a:solidFill>
                  <a:schemeClr val="bg1"/>
                </a:solidFill>
                <a:latin typeface="Times New Roman" panose="02020603050405020304" pitchFamily="18" charset="0"/>
                <a:cs typeface="Times New Roman" panose="02020603050405020304" pitchFamily="18" charset="0"/>
              </a:rPr>
              <a:t>of Land Management (BLM) </a:t>
            </a:r>
            <a:endParaRPr lang="en-US" sz="2000" dirty="0" smtClean="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hlinkClick r:id="rId2"/>
              </a:rPr>
              <a:t>http</a:t>
            </a:r>
            <a:r>
              <a:rPr lang="en-US" dirty="0">
                <a:solidFill>
                  <a:schemeClr val="bg1"/>
                </a:solidFill>
                <a:latin typeface="Times New Roman" panose="02020603050405020304" pitchFamily="18" charset="0"/>
                <a:cs typeface="Times New Roman" panose="02020603050405020304" pitchFamily="18" charset="0"/>
                <a:hlinkClick r:id="rId2"/>
              </a:rPr>
              <a:t>://</a:t>
            </a:r>
            <a:r>
              <a:rPr lang="en-US" dirty="0" smtClean="0">
                <a:solidFill>
                  <a:schemeClr val="bg1"/>
                </a:solidFill>
                <a:latin typeface="Times New Roman" panose="02020603050405020304" pitchFamily="18" charset="0"/>
                <a:cs typeface="Times New Roman" panose="02020603050405020304" pitchFamily="18" charset="0"/>
                <a:hlinkClick r:id="rId2"/>
              </a:rPr>
              <a:t>www.blm.gov</a:t>
            </a:r>
            <a:endParaRPr lang="en-US" dirty="0" smtClean="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BLM </a:t>
            </a:r>
            <a:r>
              <a:rPr lang="en-US" dirty="0">
                <a:solidFill>
                  <a:schemeClr val="bg1"/>
                </a:solidFill>
                <a:latin typeface="Times New Roman" panose="02020603050405020304" pitchFamily="18" charset="0"/>
                <a:cs typeface="Times New Roman" panose="02020603050405020304" pitchFamily="18" charset="0"/>
              </a:rPr>
              <a:t>Facts page </a:t>
            </a:r>
            <a:r>
              <a:rPr lang="en-US" dirty="0">
                <a:solidFill>
                  <a:schemeClr val="bg1"/>
                </a:solidFill>
                <a:latin typeface="Times New Roman" panose="02020603050405020304" pitchFamily="18" charset="0"/>
                <a:cs typeface="Times New Roman" panose="02020603050405020304" pitchFamily="18" charset="0"/>
                <a:hlinkClick r:id="rId3"/>
              </a:rPr>
              <a:t>http://</a:t>
            </a:r>
            <a:r>
              <a:rPr lang="en-US" dirty="0" smtClean="0">
                <a:solidFill>
                  <a:schemeClr val="bg1"/>
                </a:solidFill>
                <a:latin typeface="Times New Roman" panose="02020603050405020304" pitchFamily="18" charset="0"/>
                <a:cs typeface="Times New Roman" panose="02020603050405020304" pitchFamily="18" charset="0"/>
                <a:hlinkClick r:id="rId3"/>
              </a:rPr>
              <a:t>www.blm.gov/nhp/facts/index.htm</a:t>
            </a:r>
            <a:endParaRPr lang="en-US" dirty="0" smtClean="0">
              <a:solidFill>
                <a:schemeClr val="bg1"/>
              </a:solidFill>
              <a:latin typeface="Times New Roman" panose="02020603050405020304" pitchFamily="18" charset="0"/>
              <a:cs typeface="Times New Roman" panose="02020603050405020304" pitchFamily="18" charset="0"/>
            </a:endParaRPr>
          </a:p>
          <a:p>
            <a:pPr marL="914400" indent="-457200">
              <a:buFont typeface="Arial" panose="020B0604020202020204" pitchFamily="34" charset="0"/>
              <a:buChar char="•"/>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Bureau </a:t>
            </a:r>
            <a:r>
              <a:rPr lang="en-US" sz="2000" dirty="0">
                <a:solidFill>
                  <a:schemeClr val="bg1"/>
                </a:solidFill>
                <a:latin typeface="Times New Roman" panose="02020603050405020304" pitchFamily="18" charset="0"/>
                <a:cs typeface="Times New Roman" panose="02020603050405020304" pitchFamily="18" charset="0"/>
              </a:rPr>
              <a:t>of Reclamation (</a:t>
            </a:r>
            <a:r>
              <a:rPr lang="en-US" sz="2000" dirty="0" smtClean="0">
                <a:solidFill>
                  <a:schemeClr val="bg1"/>
                </a:solidFill>
                <a:latin typeface="Times New Roman" panose="02020603050405020304" pitchFamily="18" charset="0"/>
                <a:cs typeface="Times New Roman" panose="02020603050405020304" pitchFamily="18" charset="0"/>
              </a:rPr>
              <a:t>BOR)</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hlinkClick r:id="rId4"/>
              </a:rPr>
              <a:t>http</a:t>
            </a:r>
            <a:r>
              <a:rPr lang="en-US" dirty="0">
                <a:solidFill>
                  <a:schemeClr val="bg1"/>
                </a:solidFill>
                <a:latin typeface="Times New Roman" panose="02020603050405020304" pitchFamily="18" charset="0"/>
                <a:cs typeface="Times New Roman" panose="02020603050405020304" pitchFamily="18" charset="0"/>
                <a:hlinkClick r:id="rId4"/>
              </a:rPr>
              <a:t>://www.usbr.gov </a:t>
            </a:r>
            <a:endParaRPr lang="en-US" dirty="0" smtClean="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BOR Projects &amp; Facilities page</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hlinkClick r:id="rId5"/>
              </a:rPr>
              <a:t>https</a:t>
            </a:r>
            <a:r>
              <a:rPr lang="en-US" dirty="0">
                <a:solidFill>
                  <a:schemeClr val="bg1"/>
                </a:solidFill>
                <a:latin typeface="Times New Roman" panose="02020603050405020304" pitchFamily="18" charset="0"/>
                <a:cs typeface="Times New Roman" panose="02020603050405020304" pitchFamily="18" charset="0"/>
                <a:hlinkClick r:id="rId5"/>
              </a:rPr>
              <a:t>://</a:t>
            </a:r>
            <a:r>
              <a:rPr lang="en-US" dirty="0" smtClean="0">
                <a:solidFill>
                  <a:schemeClr val="bg1"/>
                </a:solidFill>
                <a:latin typeface="Times New Roman" panose="02020603050405020304" pitchFamily="18" charset="0"/>
                <a:cs typeface="Times New Roman" panose="02020603050405020304" pitchFamily="18" charset="0"/>
                <a:hlinkClick r:id="rId5"/>
              </a:rPr>
              <a:t>www.usbr.gov/projects/facilities.php?state=Nebraska</a:t>
            </a:r>
            <a:endParaRPr lang="en-US" dirty="0" smtClean="0">
              <a:solidFill>
                <a:schemeClr val="bg1"/>
              </a:solidFill>
              <a:latin typeface="Times New Roman" panose="02020603050405020304" pitchFamily="18" charset="0"/>
              <a:cs typeface="Times New Roman" panose="02020603050405020304" pitchFamily="18" charset="0"/>
            </a:endParaRPr>
          </a:p>
          <a:p>
            <a:pPr marL="2286000" indent="-457200">
              <a:buFont typeface="Wingdings" panose="05000000000000000000" pitchFamily="2" charset="2"/>
              <a:buChar char="ü"/>
            </a:pPr>
            <a:r>
              <a:rPr lang="en-US" sz="1600" dirty="0">
                <a:solidFill>
                  <a:schemeClr val="bg1"/>
                </a:solidFill>
                <a:latin typeface="Times New Roman" panose="02020603050405020304" pitchFamily="18" charset="0"/>
                <a:cs typeface="Times New Roman" panose="02020603050405020304" pitchFamily="18" charset="0"/>
              </a:rPr>
              <a:t>Click Nebraska on the map </a:t>
            </a:r>
            <a:r>
              <a:rPr lang="en-US" sz="1600" dirty="0" smtClean="0">
                <a:solidFill>
                  <a:schemeClr val="bg1"/>
                </a:solidFill>
                <a:latin typeface="Times New Roman" panose="02020603050405020304" pitchFamily="18" charset="0"/>
                <a:cs typeface="Times New Roman" panose="02020603050405020304" pitchFamily="18" charset="0"/>
              </a:rPr>
              <a:t>for information </a:t>
            </a:r>
            <a:r>
              <a:rPr lang="en-US" sz="1600" dirty="0">
                <a:solidFill>
                  <a:schemeClr val="bg1"/>
                </a:solidFill>
                <a:latin typeface="Times New Roman" panose="02020603050405020304" pitchFamily="18" charset="0"/>
                <a:cs typeface="Times New Roman" panose="02020603050405020304" pitchFamily="18" charset="0"/>
              </a:rPr>
              <a:t>on </a:t>
            </a:r>
            <a:r>
              <a:rPr lang="en-US" sz="1600" dirty="0" smtClean="0">
                <a:solidFill>
                  <a:schemeClr val="bg1"/>
                </a:solidFill>
                <a:latin typeface="Times New Roman" panose="02020603050405020304" pitchFamily="18" charset="0"/>
                <a:cs typeface="Times New Roman" panose="02020603050405020304" pitchFamily="18" charset="0"/>
              </a:rPr>
              <a:t>state projects</a:t>
            </a:r>
            <a:endParaRPr lang="en-US" sz="1600" dirty="0">
              <a:solidFill>
                <a:schemeClr val="bg1"/>
              </a:solidFill>
              <a:latin typeface="Times New Roman" panose="02020603050405020304" pitchFamily="18" charset="0"/>
              <a:cs typeface="Times New Roman" panose="02020603050405020304" pitchFamily="18" charset="0"/>
            </a:endParaRPr>
          </a:p>
          <a:p>
            <a:pPr marL="1828800" indent="-457200">
              <a:buFont typeface="Wingdings" panose="05000000000000000000" pitchFamily="2" charset="2"/>
              <a:buChar char="Ø"/>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tabLst>
                <a:tab pos="288925" algn="l"/>
              </a:tabLst>
            </a:pPr>
            <a:r>
              <a:rPr lang="en-US" sz="2000" dirty="0">
                <a:solidFill>
                  <a:schemeClr val="bg1"/>
                </a:solidFill>
                <a:latin typeface="Times New Roman" panose="02020603050405020304" pitchFamily="18" charset="0"/>
                <a:cs typeface="Times New Roman" panose="02020603050405020304" pitchFamily="18" charset="0"/>
              </a:rPr>
              <a:t>Environmental Protection Agency (EPA)</a:t>
            </a:r>
          </a:p>
          <a:p>
            <a:pPr marL="1371600" indent="-457200">
              <a:buFont typeface="Wingdings" panose="05000000000000000000" pitchFamily="2" charset="2"/>
              <a:buChar char="Ø"/>
              <a:tabLst>
                <a:tab pos="288925" algn="l"/>
              </a:tabLst>
            </a:pPr>
            <a:r>
              <a:rPr lang="en-US" dirty="0">
                <a:solidFill>
                  <a:schemeClr val="bg1"/>
                </a:solidFill>
                <a:latin typeface="Times New Roman" panose="02020603050405020304" pitchFamily="18" charset="0"/>
                <a:cs typeface="Times New Roman" panose="02020603050405020304" pitchFamily="18" charset="0"/>
                <a:hlinkClick r:id="rId6"/>
              </a:rPr>
              <a:t>http://www.epa.gov</a:t>
            </a:r>
            <a:endParaRPr lang="en-US" dirty="0">
              <a:solidFill>
                <a:schemeClr val="bg1"/>
              </a:solidFill>
              <a:latin typeface="Times New Roman" panose="02020603050405020304" pitchFamily="18" charset="0"/>
              <a:cs typeface="Times New Roman" panose="02020603050405020304" pitchFamily="18" charset="0"/>
            </a:endParaRPr>
          </a:p>
          <a:p>
            <a:pPr marL="1828800" indent="-457200">
              <a:buFont typeface="Wingdings" panose="05000000000000000000" pitchFamily="2" charset="2"/>
              <a:buChar char="Ø"/>
            </a:pPr>
            <a:endParaRPr lang="en-US" dirty="0" smtClean="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7"/>
          <a:stretch>
            <a:fillRect/>
          </a:stretch>
        </p:blipFill>
        <p:spPr>
          <a:xfrm rot="16200000">
            <a:off x="7227714" y="1364020"/>
            <a:ext cx="1645851" cy="1113059"/>
          </a:xfrm>
          <a:prstGeom prst="rect">
            <a:avLst/>
          </a:prstGeom>
        </p:spPr>
      </p:pic>
      <p:sp>
        <p:nvSpPr>
          <p:cNvPr id="6" name="Title 3"/>
          <p:cNvSpPr txBox="1">
            <a:spLocks/>
          </p:cNvSpPr>
          <p:nvPr/>
        </p:nvSpPr>
        <p:spPr bwMode="gray">
          <a:xfrm>
            <a:off x="928181" y="640273"/>
            <a:ext cx="6525928" cy="89042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bg1"/>
                </a:solidFill>
                <a:latin typeface="Times New Roman" panose="02020603050405020304" pitchFamily="18" charset="0"/>
                <a:cs typeface="Times New Roman" panose="02020603050405020304" pitchFamily="18" charset="0"/>
              </a:rPr>
              <a:t>Useful Study Exercises </a:t>
            </a:r>
            <a:r>
              <a:rPr lang="en-US" sz="2400" dirty="0" smtClean="0">
                <a:solidFill>
                  <a:schemeClr val="bg1"/>
                </a:solidFill>
                <a:latin typeface="Times New Roman" panose="02020603050405020304" pitchFamily="18" charset="0"/>
                <a:cs typeface="Times New Roman" panose="02020603050405020304" pitchFamily="18" charset="0"/>
              </a:rPr>
              <a:t/>
            </a:r>
            <a:br>
              <a:rPr lang="en-US" sz="24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(Updated from the Policy Study Guide):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076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calcmode="lin" valueType="num">
                                      <p:cBhvr additive="base">
                                        <p:cTn id="1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arn(inVertical)">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barn(inVertical)">
                                      <p:cBhvr>
                                        <p:cTn id="23" dur="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 calcmode="lin" valueType="num">
                                      <p:cBhvr additive="base">
                                        <p:cTn id="28"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barn(inVertical)">
                                      <p:cBhvr>
                                        <p:cTn id="34" dur="500"/>
                                        <p:tgtEl>
                                          <p:spTgt spid="7">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barn(inVertical)">
                                      <p:cBhvr>
                                        <p:cTn id="39" dur="500"/>
                                        <p:tgtEl>
                                          <p:spTgt spid="7">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xEl>
                                              <p:pRg st="10" end="10"/>
                                            </p:txEl>
                                          </p:spTgt>
                                        </p:tgtEl>
                                        <p:attrNameLst>
                                          <p:attrName>style.visibility</p:attrName>
                                        </p:attrNameLst>
                                      </p:cBhvr>
                                      <p:to>
                                        <p:strVal val="visible"/>
                                      </p:to>
                                    </p:set>
                                    <p:animEffect transition="in" filter="barn(inVertical)">
                                      <p:cBhvr>
                                        <p:cTn id="44" dur="500"/>
                                        <p:tgtEl>
                                          <p:spTgt spid="7">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xEl>
                                              <p:pRg st="11" end="11"/>
                                            </p:txEl>
                                          </p:spTgt>
                                        </p:tgtEl>
                                        <p:attrNameLst>
                                          <p:attrName>style.visibility</p:attrName>
                                        </p:attrNameLst>
                                      </p:cBhvr>
                                      <p:to>
                                        <p:strVal val="visible"/>
                                      </p:to>
                                    </p:set>
                                    <p:animEffect transition="in" filter="fade">
                                      <p:cBhvr>
                                        <p:cTn id="49" dur="500"/>
                                        <p:tgtEl>
                                          <p:spTgt spid="7">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
                                            <p:txEl>
                                              <p:pRg st="13" end="13"/>
                                            </p:txEl>
                                          </p:spTgt>
                                        </p:tgtEl>
                                        <p:attrNameLst>
                                          <p:attrName>style.visibility</p:attrName>
                                        </p:attrNameLst>
                                      </p:cBhvr>
                                      <p:to>
                                        <p:strVal val="visible"/>
                                      </p:to>
                                    </p:set>
                                    <p:anim calcmode="lin" valueType="num">
                                      <p:cBhvr additive="base">
                                        <p:cTn id="54"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7">
                                            <p:txEl>
                                              <p:pRg st="14" end="14"/>
                                            </p:txEl>
                                          </p:spTgt>
                                        </p:tgtEl>
                                        <p:attrNameLst>
                                          <p:attrName>style.visibility</p:attrName>
                                        </p:attrNameLst>
                                      </p:cBhvr>
                                      <p:to>
                                        <p:strVal val="visible"/>
                                      </p:to>
                                    </p:set>
                                    <p:animEffect transition="in" filter="barn(inVertical)">
                                      <p:cBhvr>
                                        <p:cTn id="60"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759982" y="1372350"/>
            <a:ext cx="716070" cy="463219"/>
          </a:xfrm>
        </p:spPr>
        <p:txBody>
          <a:bodyPr>
            <a:normAutofit/>
          </a:bodyPr>
          <a:lstStyle/>
          <a:p>
            <a:endParaRPr lang="en-US" sz="800" dirty="0"/>
          </a:p>
        </p:txBody>
      </p:sp>
      <p:sp>
        <p:nvSpPr>
          <p:cNvPr id="7" name="Rectangle 6"/>
          <p:cNvSpPr/>
          <p:nvPr/>
        </p:nvSpPr>
        <p:spPr>
          <a:xfrm>
            <a:off x="928181" y="1805427"/>
            <a:ext cx="8004247" cy="3539430"/>
          </a:xfrm>
          <a:prstGeom prst="rect">
            <a:avLst/>
          </a:prstGeom>
        </p:spPr>
        <p:txBody>
          <a:bodyPr wrap="square">
            <a:spAutoFit/>
          </a:bodyPr>
          <a:lstStyle/>
          <a:p>
            <a:pPr marL="457200" indent="-457200">
              <a:buFont typeface="Wingdings" panose="05000000000000000000" pitchFamily="2" charset="2"/>
              <a:buChar char="q"/>
            </a:pPr>
            <a:r>
              <a:rPr lang="en-US" sz="2400" dirty="0">
                <a:solidFill>
                  <a:schemeClr val="bg1"/>
                </a:solidFill>
                <a:latin typeface="Times New Roman" panose="02020603050405020304" pitchFamily="18" charset="0"/>
                <a:cs typeface="Times New Roman" panose="02020603050405020304" pitchFamily="18" charset="0"/>
              </a:rPr>
              <a:t>Federal </a:t>
            </a:r>
            <a:r>
              <a:rPr lang="en-US" sz="2400" dirty="0" smtClean="0">
                <a:solidFill>
                  <a:schemeClr val="bg1"/>
                </a:solidFill>
                <a:latin typeface="Times New Roman" panose="02020603050405020304" pitchFamily="18" charset="0"/>
                <a:cs typeface="Times New Roman" panose="02020603050405020304" pitchFamily="18" charset="0"/>
              </a:rPr>
              <a:t>Agencies include:</a:t>
            </a:r>
            <a:endParaRPr lang="en-US" sz="2000" dirty="0" smtClean="0">
              <a:solidFill>
                <a:schemeClr val="bg1"/>
              </a:solidFill>
              <a:latin typeface="Times New Roman" panose="02020603050405020304" pitchFamily="18" charset="0"/>
              <a:cs typeface="Times New Roman" panose="02020603050405020304" pitchFamily="18" charset="0"/>
            </a:endParaRPr>
          </a:p>
          <a:p>
            <a:endParaRPr lang="en-US" sz="1600" dirty="0" smtClean="0">
              <a:solidFill>
                <a:schemeClr val="bg1"/>
              </a:solidFill>
              <a:latin typeface="Times New Roman" panose="02020603050405020304" pitchFamily="18" charset="0"/>
              <a:cs typeface="Times New Roman" panose="02020603050405020304" pitchFamily="18" charset="0"/>
            </a:endParaRPr>
          </a:p>
          <a:p>
            <a:endParaRPr lang="en-US" sz="16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Nebraska </a:t>
            </a:r>
            <a:r>
              <a:rPr lang="en-US" sz="2000" dirty="0">
                <a:solidFill>
                  <a:schemeClr val="bg1"/>
                </a:solidFill>
                <a:latin typeface="Times New Roman" panose="02020603050405020304" pitchFamily="18" charset="0"/>
                <a:cs typeface="Times New Roman" panose="02020603050405020304" pitchFamily="18" charset="0"/>
              </a:rPr>
              <a:t>Natural Resources Conservation Service (</a:t>
            </a:r>
            <a:r>
              <a:rPr lang="en-US" sz="2000" dirty="0" smtClean="0">
                <a:solidFill>
                  <a:schemeClr val="bg1"/>
                </a:solidFill>
                <a:latin typeface="Times New Roman" panose="02020603050405020304" pitchFamily="18" charset="0"/>
                <a:cs typeface="Times New Roman" panose="02020603050405020304" pitchFamily="18" charset="0"/>
              </a:rPr>
              <a:t>NRCS)</a:t>
            </a:r>
          </a:p>
          <a:p>
            <a:pPr marL="1371600" indent="-457200">
              <a:buFont typeface="Wingdings" panose="05000000000000000000" pitchFamily="2" charset="2"/>
              <a:buChar char="Ø"/>
            </a:pPr>
            <a:r>
              <a:rPr lang="en-US" sz="2000"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hlinkClick r:id="rId2"/>
              </a:rPr>
              <a:t>http</a:t>
            </a:r>
            <a:r>
              <a:rPr lang="en-US" dirty="0">
                <a:solidFill>
                  <a:schemeClr val="bg1"/>
                </a:solidFill>
                <a:latin typeface="Times New Roman" panose="02020603050405020304" pitchFamily="18" charset="0"/>
                <a:cs typeface="Times New Roman" panose="02020603050405020304" pitchFamily="18" charset="0"/>
                <a:hlinkClick r:id="rId2"/>
              </a:rPr>
              <a:t>://</a:t>
            </a:r>
            <a:r>
              <a:rPr lang="en-US" dirty="0" smtClean="0">
                <a:solidFill>
                  <a:schemeClr val="bg1"/>
                </a:solidFill>
                <a:latin typeface="Times New Roman" panose="02020603050405020304" pitchFamily="18" charset="0"/>
                <a:cs typeface="Times New Roman" panose="02020603050405020304" pitchFamily="18" charset="0"/>
                <a:hlinkClick r:id="rId2"/>
              </a:rPr>
              <a:t>www.ne.nrcs.usda.gov</a:t>
            </a:r>
            <a:endParaRPr lang="en-US" dirty="0" smtClean="0">
              <a:solidFill>
                <a:schemeClr val="bg1"/>
              </a:solidFill>
              <a:latin typeface="Times New Roman" panose="02020603050405020304" pitchFamily="18" charset="0"/>
              <a:cs typeface="Times New Roman" panose="02020603050405020304" pitchFamily="18" charset="0"/>
            </a:endParaRPr>
          </a:p>
          <a:p>
            <a:pPr marL="1828800" indent="-457200">
              <a:buFont typeface="Wingdings" panose="05000000000000000000" pitchFamily="2" charset="2"/>
              <a:buChar char="Ø"/>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United </a:t>
            </a:r>
            <a:r>
              <a:rPr lang="en-US" sz="2000" dirty="0">
                <a:solidFill>
                  <a:schemeClr val="bg1"/>
                </a:solidFill>
                <a:latin typeface="Times New Roman" panose="02020603050405020304" pitchFamily="18" charset="0"/>
                <a:cs typeface="Times New Roman" panose="02020603050405020304" pitchFamily="18" charset="0"/>
              </a:rPr>
              <a:t>States Army Corps of Engineers (COE</a:t>
            </a:r>
            <a:r>
              <a:rPr lang="en-US" sz="2000" dirty="0" smtClean="0">
                <a:solidFill>
                  <a:schemeClr val="bg1"/>
                </a:solidFill>
                <a:latin typeface="Times New Roman" panose="02020603050405020304" pitchFamily="18" charset="0"/>
                <a:cs typeface="Times New Roman" panose="02020603050405020304" pitchFamily="18" charset="0"/>
              </a:rPr>
              <a:t>)</a:t>
            </a:r>
          </a:p>
          <a:p>
            <a:pPr marL="1371600" indent="-457200">
              <a:buFont typeface="Wingdings" panose="05000000000000000000" pitchFamily="2" charset="2"/>
              <a:buChar char="Ø"/>
            </a:pPr>
            <a:r>
              <a:rPr lang="en-US" sz="2000"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hlinkClick r:id="rId3"/>
              </a:rPr>
              <a:t>http://</a:t>
            </a:r>
            <a:r>
              <a:rPr lang="en-US" dirty="0" smtClean="0">
                <a:solidFill>
                  <a:schemeClr val="bg1"/>
                </a:solidFill>
                <a:latin typeface="Times New Roman" panose="02020603050405020304" pitchFamily="18" charset="0"/>
                <a:cs typeface="Times New Roman" panose="02020603050405020304" pitchFamily="18" charset="0"/>
                <a:hlinkClick r:id="rId3"/>
              </a:rPr>
              <a:t>www.usace.army.mil</a:t>
            </a:r>
            <a:endParaRPr lang="en-US" dirty="0" smtClean="0">
              <a:solidFill>
                <a:schemeClr val="bg1"/>
              </a:solidFill>
              <a:latin typeface="Times New Roman" panose="02020603050405020304" pitchFamily="18" charset="0"/>
              <a:cs typeface="Times New Roman" panose="02020603050405020304" pitchFamily="18" charset="0"/>
            </a:endParaRPr>
          </a:p>
          <a:p>
            <a:pPr marL="1828800" indent="-457200">
              <a:buFont typeface="Wingdings" panose="05000000000000000000" pitchFamily="2" charset="2"/>
              <a:buChar char="Ø"/>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United </a:t>
            </a:r>
            <a:r>
              <a:rPr lang="en-US" sz="2000" dirty="0">
                <a:solidFill>
                  <a:schemeClr val="bg1"/>
                </a:solidFill>
                <a:latin typeface="Times New Roman" panose="02020603050405020304" pitchFamily="18" charset="0"/>
                <a:cs typeface="Times New Roman" panose="02020603050405020304" pitchFamily="18" charset="0"/>
              </a:rPr>
              <a:t>States Geological Survey (USGS) </a:t>
            </a:r>
            <a:endParaRPr lang="en-US" sz="2000" dirty="0" smtClean="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hlinkClick r:id="rId4"/>
              </a:rPr>
              <a:t>http</a:t>
            </a:r>
            <a:r>
              <a:rPr lang="en-US" dirty="0">
                <a:solidFill>
                  <a:schemeClr val="bg1"/>
                </a:solidFill>
                <a:latin typeface="Times New Roman" panose="02020603050405020304" pitchFamily="18" charset="0"/>
                <a:cs typeface="Times New Roman" panose="02020603050405020304" pitchFamily="18" charset="0"/>
                <a:hlinkClick r:id="rId4"/>
              </a:rPr>
              <a:t>://</a:t>
            </a:r>
            <a:r>
              <a:rPr lang="en-US" dirty="0" smtClean="0">
                <a:solidFill>
                  <a:schemeClr val="bg1"/>
                </a:solidFill>
                <a:latin typeface="Times New Roman" panose="02020603050405020304" pitchFamily="18" charset="0"/>
                <a:cs typeface="Times New Roman" panose="02020603050405020304" pitchFamily="18" charset="0"/>
                <a:hlinkClick r:id="rId4"/>
              </a:rPr>
              <a:t>www.usgs.gov</a:t>
            </a:r>
            <a:endParaRPr lang="en-US" dirty="0" smtClean="0">
              <a:solidFill>
                <a:schemeClr val="bg1"/>
              </a:solidFill>
              <a:latin typeface="Times New Roman" panose="02020603050405020304" pitchFamily="18" charset="0"/>
              <a:cs typeface="Times New Roman" panose="02020603050405020304" pitchFamily="18" charset="0"/>
            </a:endParaRPr>
          </a:p>
          <a:p>
            <a:r>
              <a:rPr lang="en-US" sz="1400" dirty="0" smtClean="0">
                <a:solidFill>
                  <a:schemeClr val="bg1"/>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Most have information on current/historical activity in Nebraska</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rot="16200000">
            <a:off x="7227714" y="1364020"/>
            <a:ext cx="1645851" cy="1113059"/>
          </a:xfrm>
          <a:prstGeom prst="rect">
            <a:avLst/>
          </a:prstGeom>
        </p:spPr>
      </p:pic>
      <p:sp>
        <p:nvSpPr>
          <p:cNvPr id="6" name="Title 3"/>
          <p:cNvSpPr txBox="1">
            <a:spLocks/>
          </p:cNvSpPr>
          <p:nvPr/>
        </p:nvSpPr>
        <p:spPr bwMode="gray">
          <a:xfrm>
            <a:off x="928181" y="640273"/>
            <a:ext cx="6525928" cy="89042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bg1"/>
                </a:solidFill>
                <a:latin typeface="Times New Roman" panose="02020603050405020304" pitchFamily="18" charset="0"/>
                <a:cs typeface="Times New Roman" panose="02020603050405020304" pitchFamily="18" charset="0"/>
              </a:rPr>
              <a:t>Useful Study Exercises </a:t>
            </a:r>
            <a:r>
              <a:rPr lang="en-US" sz="2400" dirty="0" smtClean="0">
                <a:solidFill>
                  <a:schemeClr val="bg1"/>
                </a:solidFill>
                <a:latin typeface="Times New Roman" panose="02020603050405020304" pitchFamily="18" charset="0"/>
                <a:cs typeface="Times New Roman" panose="02020603050405020304" pitchFamily="18" charset="0"/>
              </a:rPr>
              <a:t/>
            </a:r>
            <a:br>
              <a:rPr lang="en-US" sz="24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(Updated from the Policy Study Guide):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297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barn(inVertical)">
                                      <p:cBhvr>
                                        <p:cTn id="13" dur="500"/>
                                        <p:tgtEl>
                                          <p:spTgt spid="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 calcmode="lin" valueType="num">
                                      <p:cBhvr additive="base">
                                        <p:cTn id="18"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barn(inVertical)">
                                      <p:cBhvr>
                                        <p:cTn id="24" dur="500"/>
                                        <p:tgtEl>
                                          <p:spTgt spid="7">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anim calcmode="lin" valueType="num">
                                      <p:cBhvr additive="base">
                                        <p:cTn id="2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barn(inVertical)">
                                      <p:cBhvr>
                                        <p:cTn id="35" dur="500"/>
                                        <p:tgtEl>
                                          <p:spTgt spid="7">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xEl>
                                              <p:pRg st="12" end="12"/>
                                            </p:txEl>
                                          </p:spTgt>
                                        </p:tgtEl>
                                        <p:attrNameLst>
                                          <p:attrName>style.visibility</p:attrName>
                                        </p:attrNameLst>
                                      </p:cBhvr>
                                      <p:to>
                                        <p:strVal val="visible"/>
                                      </p:to>
                                    </p:set>
                                    <p:anim calcmode="lin" valueType="num">
                                      <p:cBhvr additive="base">
                                        <p:cTn id="40"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181" y="1605948"/>
            <a:ext cx="7706861" cy="4524315"/>
          </a:xfrm>
          <a:prstGeom prst="rect">
            <a:avLst/>
          </a:prstGeom>
        </p:spPr>
        <p:txBody>
          <a:bodyPr wrap="square">
            <a:spAutoFit/>
          </a:bodyPr>
          <a:lstStyle/>
          <a:p>
            <a:pPr marL="457200" indent="-457200">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State of Nebraska Agencies include:</a:t>
            </a:r>
          </a:p>
          <a:p>
            <a:pPr marL="914400" indent="-457200">
              <a:buFont typeface="Wingdings" panose="05000000000000000000" pitchFamily="2" charset="2"/>
              <a:buChar char="q"/>
            </a:pPr>
            <a:endParaRPr lang="en-US" sz="24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Nebraska Department of Agriculture </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hlinkClick r:id="rId2"/>
              </a:rPr>
              <a:t>http://www.agr.state.ne.us</a:t>
            </a:r>
            <a:endParaRPr lang="en-US" dirty="0" smtClean="0">
              <a:solidFill>
                <a:schemeClr val="bg1"/>
              </a:solidFill>
              <a:latin typeface="Times New Roman" panose="02020603050405020304" pitchFamily="18" charset="0"/>
              <a:cs typeface="Times New Roman" panose="02020603050405020304" pitchFamily="18" charset="0"/>
            </a:endParaRPr>
          </a:p>
          <a:p>
            <a:pPr marL="914400" indent="-457200">
              <a:buFont typeface="Arial" panose="020B0604020202020204" pitchFamily="34" charset="0"/>
              <a:buChar char="•"/>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Nebraska </a:t>
            </a:r>
            <a:r>
              <a:rPr lang="en-US" sz="2000" dirty="0">
                <a:solidFill>
                  <a:schemeClr val="bg1"/>
                </a:solidFill>
                <a:latin typeface="Times New Roman" panose="02020603050405020304" pitchFamily="18" charset="0"/>
                <a:cs typeface="Times New Roman" panose="02020603050405020304" pitchFamily="18" charset="0"/>
              </a:rPr>
              <a:t>Department of Environmental Quality (NDEQ</a:t>
            </a:r>
            <a:r>
              <a:rPr lang="en-US" sz="2000" dirty="0" smtClean="0">
                <a:solidFill>
                  <a:schemeClr val="bg1"/>
                </a:solidFill>
                <a:latin typeface="Times New Roman" panose="02020603050405020304" pitchFamily="18" charset="0"/>
                <a:cs typeface="Times New Roman" panose="02020603050405020304" pitchFamily="18" charset="0"/>
              </a:rPr>
              <a:t>)</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hlinkClick r:id="rId3"/>
              </a:rPr>
              <a:t>http</a:t>
            </a:r>
            <a:r>
              <a:rPr lang="en-US" dirty="0">
                <a:solidFill>
                  <a:schemeClr val="bg1"/>
                </a:solidFill>
                <a:latin typeface="Times New Roman" panose="02020603050405020304" pitchFamily="18" charset="0"/>
                <a:cs typeface="Times New Roman" panose="02020603050405020304" pitchFamily="18" charset="0"/>
                <a:hlinkClick r:id="rId3"/>
              </a:rPr>
              <a:t>://</a:t>
            </a:r>
            <a:r>
              <a:rPr lang="en-US" dirty="0" smtClean="0">
                <a:solidFill>
                  <a:schemeClr val="bg1"/>
                </a:solidFill>
                <a:latin typeface="Times New Roman" panose="02020603050405020304" pitchFamily="18" charset="0"/>
                <a:cs typeface="Times New Roman" panose="02020603050405020304" pitchFamily="18" charset="0"/>
                <a:hlinkClick r:id="rId3"/>
              </a:rPr>
              <a:t>www.deq.state.ne.us</a:t>
            </a:r>
            <a:endParaRPr lang="en-US" dirty="0" smtClean="0">
              <a:solidFill>
                <a:schemeClr val="bg1"/>
              </a:solidFill>
              <a:latin typeface="Times New Roman" panose="02020603050405020304" pitchFamily="18" charset="0"/>
              <a:cs typeface="Times New Roman" panose="02020603050405020304" pitchFamily="18" charset="0"/>
            </a:endParaRPr>
          </a:p>
          <a:p>
            <a:pPr marL="914400" indent="-457200">
              <a:buFont typeface="Arial" panose="020B0604020202020204" pitchFamily="34" charset="0"/>
              <a:buChar char="•"/>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Health </a:t>
            </a:r>
            <a:r>
              <a:rPr lang="en-US" sz="2000" dirty="0">
                <a:solidFill>
                  <a:schemeClr val="bg1"/>
                </a:solidFill>
                <a:latin typeface="Times New Roman" panose="02020603050405020304" pitchFamily="18" charset="0"/>
                <a:cs typeface="Times New Roman" panose="02020603050405020304" pitchFamily="18" charset="0"/>
              </a:rPr>
              <a:t>and Human Services System (</a:t>
            </a:r>
            <a:r>
              <a:rPr lang="en-US" sz="2000" dirty="0" smtClean="0">
                <a:solidFill>
                  <a:schemeClr val="bg1"/>
                </a:solidFill>
                <a:latin typeface="Times New Roman" panose="02020603050405020304" pitchFamily="18" charset="0"/>
                <a:cs typeface="Times New Roman" panose="02020603050405020304" pitchFamily="18" charset="0"/>
              </a:rPr>
              <a:t>HHS)</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Public Health tab for Division of Public Health </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hlinkClick r:id="rId4"/>
              </a:rPr>
              <a:t>http</a:t>
            </a:r>
            <a:r>
              <a:rPr lang="en-US" dirty="0">
                <a:solidFill>
                  <a:schemeClr val="bg1"/>
                </a:solidFill>
                <a:latin typeface="Times New Roman" panose="02020603050405020304" pitchFamily="18" charset="0"/>
                <a:cs typeface="Times New Roman" panose="02020603050405020304" pitchFamily="18" charset="0"/>
                <a:hlinkClick r:id="rId4"/>
              </a:rPr>
              <a:t>://</a:t>
            </a:r>
            <a:r>
              <a:rPr lang="en-US" dirty="0" smtClean="0">
                <a:solidFill>
                  <a:schemeClr val="bg1"/>
                </a:solidFill>
                <a:latin typeface="Times New Roman" panose="02020603050405020304" pitchFamily="18" charset="0"/>
                <a:cs typeface="Times New Roman" panose="02020603050405020304" pitchFamily="18" charset="0"/>
                <a:hlinkClick r:id="rId4"/>
              </a:rPr>
              <a:t>dhhs.ne.gov/publichealth/Pages/public_health_index.aspx</a:t>
            </a:r>
            <a:endParaRPr lang="en-US" dirty="0" smtClean="0">
              <a:solidFill>
                <a:schemeClr val="bg1"/>
              </a:solidFill>
              <a:latin typeface="Times New Roman" panose="02020603050405020304" pitchFamily="18" charset="0"/>
              <a:cs typeface="Times New Roman" panose="02020603050405020304" pitchFamily="18" charset="0"/>
            </a:endParaRPr>
          </a:p>
          <a:p>
            <a:pPr marL="914400" indent="-457200">
              <a:buFont typeface="Arial" panose="020B0604020202020204" pitchFamily="34" charset="0"/>
              <a:buChar char="•"/>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Nebraska </a:t>
            </a:r>
            <a:r>
              <a:rPr lang="en-US" sz="2000" dirty="0">
                <a:solidFill>
                  <a:schemeClr val="bg1"/>
                </a:solidFill>
                <a:latin typeface="Times New Roman" panose="02020603050405020304" pitchFamily="18" charset="0"/>
                <a:cs typeface="Times New Roman" panose="02020603050405020304" pitchFamily="18" charset="0"/>
              </a:rPr>
              <a:t>Department of Natural Resources (</a:t>
            </a:r>
            <a:r>
              <a:rPr lang="en-US" sz="2000" dirty="0" err="1" smtClean="0">
                <a:solidFill>
                  <a:schemeClr val="bg1"/>
                </a:solidFill>
                <a:latin typeface="Times New Roman" panose="02020603050405020304" pitchFamily="18" charset="0"/>
                <a:cs typeface="Times New Roman" panose="02020603050405020304" pitchFamily="18" charset="0"/>
              </a:rPr>
              <a:t>NeDNR</a:t>
            </a:r>
            <a:r>
              <a:rPr lang="en-US" sz="2000" dirty="0">
                <a:solidFill>
                  <a:schemeClr val="bg1"/>
                </a:solidFill>
                <a:latin typeface="Times New Roman" panose="02020603050405020304" pitchFamily="18" charset="0"/>
                <a:cs typeface="Times New Roman" panose="02020603050405020304" pitchFamily="18" charset="0"/>
              </a:rPr>
              <a:t>) </a:t>
            </a:r>
            <a:endParaRPr lang="en-US" sz="2000" dirty="0" smtClean="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hlinkClick r:id="rId5"/>
              </a:rPr>
              <a:t>https</a:t>
            </a:r>
            <a:r>
              <a:rPr lang="en-US" dirty="0">
                <a:solidFill>
                  <a:schemeClr val="bg1"/>
                </a:solidFill>
                <a:latin typeface="Times New Roman" panose="02020603050405020304" pitchFamily="18" charset="0"/>
                <a:cs typeface="Times New Roman" panose="02020603050405020304" pitchFamily="18" charset="0"/>
                <a:hlinkClick r:id="rId5"/>
              </a:rPr>
              <a:t>://</a:t>
            </a:r>
            <a:r>
              <a:rPr lang="en-US" dirty="0" smtClean="0">
                <a:solidFill>
                  <a:schemeClr val="bg1"/>
                </a:solidFill>
                <a:latin typeface="Times New Roman" panose="02020603050405020304" pitchFamily="18" charset="0"/>
                <a:cs typeface="Times New Roman" panose="02020603050405020304" pitchFamily="18" charset="0"/>
                <a:hlinkClick r:id="rId5"/>
              </a:rPr>
              <a:t>dnr.nebraska.gov</a:t>
            </a:r>
            <a:endParaRPr lang="en-US" dirty="0" smtClean="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endParaRPr lang="en-US" sz="8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Nebraska </a:t>
            </a:r>
            <a:r>
              <a:rPr lang="en-US" sz="2000" dirty="0" smtClean="0">
                <a:solidFill>
                  <a:schemeClr val="bg1"/>
                </a:solidFill>
                <a:latin typeface="Times New Roman" panose="02020603050405020304" pitchFamily="18" charset="0"/>
                <a:cs typeface="Times New Roman" panose="02020603050405020304" pitchFamily="18" charset="0"/>
              </a:rPr>
              <a:t>Game and Parks Commission (NGPC)</a:t>
            </a:r>
            <a:endParaRPr lang="en-US" sz="2000" dirty="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hlinkClick r:id="rId6"/>
              </a:rPr>
              <a:t>http://outdoornebraska.gov</a:t>
            </a:r>
            <a:r>
              <a:rPr lang="en-US" dirty="0" smtClean="0">
                <a:solidFill>
                  <a:schemeClr val="bg1"/>
                </a:solidFill>
                <a:latin typeface="Times New Roman" panose="02020603050405020304" pitchFamily="18" charset="0"/>
                <a:cs typeface="Times New Roman" panose="02020603050405020304" pitchFamily="18" charset="0"/>
                <a:hlinkClick r:id="rId6"/>
              </a:rPr>
              <a:t>/</a:t>
            </a:r>
            <a:endParaRPr lang="en-US" dirty="0" smtClean="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7"/>
          <a:stretch>
            <a:fillRect/>
          </a:stretch>
        </p:blipFill>
        <p:spPr>
          <a:xfrm rot="16200000">
            <a:off x="7255587" y="1368597"/>
            <a:ext cx="1645851" cy="1113059"/>
          </a:xfrm>
          <a:prstGeom prst="rect">
            <a:avLst/>
          </a:prstGeom>
        </p:spPr>
      </p:pic>
      <p:sp>
        <p:nvSpPr>
          <p:cNvPr id="8" name="Title 3"/>
          <p:cNvSpPr txBox="1">
            <a:spLocks/>
          </p:cNvSpPr>
          <p:nvPr/>
        </p:nvSpPr>
        <p:spPr bwMode="gray">
          <a:xfrm>
            <a:off x="928181" y="640273"/>
            <a:ext cx="6525928" cy="89042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bg1"/>
                </a:solidFill>
                <a:latin typeface="Times New Roman" panose="02020603050405020304" pitchFamily="18" charset="0"/>
                <a:cs typeface="Times New Roman" panose="02020603050405020304" pitchFamily="18" charset="0"/>
              </a:rPr>
              <a:t>Useful Study Exercises </a:t>
            </a:r>
            <a:r>
              <a:rPr lang="en-US" sz="2400" dirty="0" smtClean="0">
                <a:solidFill>
                  <a:schemeClr val="bg1"/>
                </a:solidFill>
                <a:latin typeface="Times New Roman" panose="02020603050405020304" pitchFamily="18" charset="0"/>
                <a:cs typeface="Times New Roman" panose="02020603050405020304" pitchFamily="18" charset="0"/>
              </a:rPr>
              <a:t/>
            </a:r>
            <a:br>
              <a:rPr lang="en-US" sz="24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(Updated from the Policy Study Guide):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374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arn(inVertical)">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barn(inVertical)">
                                      <p:cBhvr>
                                        <p:cTn id="29" dur="500"/>
                                        <p:tgtEl>
                                          <p:spTgt spid="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 calcmode="lin" valueType="num">
                                      <p:cBhvr additive="base">
                                        <p:cTn id="34"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barn(inVertical)">
                                      <p:cBhvr>
                                        <p:cTn id="40" dur="500"/>
                                        <p:tgtEl>
                                          <p:spTgt spid="7">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Effect transition="in" filter="barn(inVertical)">
                                      <p:cBhvr>
                                        <p:cTn id="45" dur="500"/>
                                        <p:tgtEl>
                                          <p:spTgt spid="7">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xEl>
                                              <p:pRg st="12" end="12"/>
                                            </p:txEl>
                                          </p:spTgt>
                                        </p:tgtEl>
                                        <p:attrNameLst>
                                          <p:attrName>style.visibility</p:attrName>
                                        </p:attrNameLst>
                                      </p:cBhvr>
                                      <p:to>
                                        <p:strVal val="visible"/>
                                      </p:to>
                                    </p:set>
                                    <p:anim calcmode="lin" valueType="num">
                                      <p:cBhvr additive="base">
                                        <p:cTn id="50"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7">
                                            <p:txEl>
                                              <p:pRg st="13" end="13"/>
                                            </p:txEl>
                                          </p:spTgt>
                                        </p:tgtEl>
                                        <p:attrNameLst>
                                          <p:attrName>style.visibility</p:attrName>
                                        </p:attrNameLst>
                                      </p:cBhvr>
                                      <p:to>
                                        <p:strVal val="visible"/>
                                      </p:to>
                                    </p:set>
                                    <p:animEffect transition="in" filter="barn(inVertical)">
                                      <p:cBhvr>
                                        <p:cTn id="56" dur="500"/>
                                        <p:tgtEl>
                                          <p:spTgt spid="7">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15" end="15"/>
                                            </p:txEl>
                                          </p:spTgt>
                                        </p:tgtEl>
                                        <p:attrNameLst>
                                          <p:attrName>style.visibility</p:attrName>
                                        </p:attrNameLst>
                                      </p:cBhvr>
                                      <p:to>
                                        <p:strVal val="visible"/>
                                      </p:to>
                                    </p:set>
                                    <p:anim calcmode="lin" valueType="num">
                                      <p:cBhvr additive="base">
                                        <p:cTn id="61"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16" end="16"/>
                                            </p:txEl>
                                          </p:spTgt>
                                        </p:tgtEl>
                                        <p:attrNameLst>
                                          <p:attrName>style.visibility</p:attrName>
                                        </p:attrNameLst>
                                      </p:cBhvr>
                                      <p:to>
                                        <p:strVal val="visible"/>
                                      </p:to>
                                    </p:set>
                                    <p:animEffect transition="in" filter="barn(inVertical)">
                                      <p:cBhvr>
                                        <p:cTn id="67" dur="500"/>
                                        <p:tgtEl>
                                          <p:spTgt spid="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904" y="704295"/>
            <a:ext cx="6487260" cy="512378"/>
          </a:xfrm>
        </p:spPr>
        <p:txBody>
          <a:bodyPr/>
          <a:lstStyle/>
          <a:p>
            <a:r>
              <a:rPr lang="en-US" sz="2800" dirty="0" smtClean="0">
                <a:latin typeface="Times New Roman" panose="02020603050405020304" pitchFamily="18" charset="0"/>
                <a:cs typeface="Times New Roman" panose="02020603050405020304" pitchFamily="18" charset="0"/>
              </a:rPr>
              <a:t>The Policy &amp; Land Use Test questions </a:t>
            </a:r>
            <a:endParaRPr lang="en-US" sz="2800" dirty="0"/>
          </a:p>
        </p:txBody>
      </p:sp>
      <p:sp>
        <p:nvSpPr>
          <p:cNvPr id="8" name="Title 1"/>
          <p:cNvSpPr txBox="1">
            <a:spLocks/>
          </p:cNvSpPr>
          <p:nvPr/>
        </p:nvSpPr>
        <p:spPr bwMode="gray">
          <a:xfrm>
            <a:off x="941905" y="2480011"/>
            <a:ext cx="5871243" cy="2153510"/>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solidFill>
                  <a:schemeClr val="bg1"/>
                </a:solidFill>
                <a:latin typeface="Times New Roman" panose="02020603050405020304" pitchFamily="18" charset="0"/>
                <a:cs typeface="Times New Roman" panose="02020603050405020304" pitchFamily="18" charset="0"/>
              </a:rPr>
              <a:t/>
            </a:r>
            <a:br>
              <a:rPr lang="en-US" sz="1800" dirty="0">
                <a:solidFill>
                  <a:schemeClr val="bg1"/>
                </a:solidFill>
                <a:latin typeface="Times New Roman" panose="02020603050405020304" pitchFamily="18" charset="0"/>
                <a:cs typeface="Times New Roman" panose="02020603050405020304" pitchFamily="18" charset="0"/>
              </a:rPr>
            </a:br>
            <a:endParaRPr lang="en-US" sz="18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Nebraska Government/Legislation</a:t>
            </a:r>
          </a:p>
          <a:p>
            <a:pPr marL="457200" indent="-457200">
              <a:buFont typeface="Arial" panose="020B0604020202020204" pitchFamily="34" charset="0"/>
              <a:buChar char="•"/>
            </a:pPr>
            <a:endParaRPr lang="en-US" sz="2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Current Issues in Nebraska </a:t>
            </a:r>
          </a:p>
          <a:p>
            <a:pPr marL="457200" indent="-457200">
              <a:buFont typeface="Arial" panose="020B0604020202020204" pitchFamily="34" charset="0"/>
              <a:buChar char="•"/>
            </a:pPr>
            <a:endParaRPr lang="en-US" sz="2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Nebraska Geography/Land Use</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Nebraska History</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9" name="Subtitle 8"/>
          <p:cNvSpPr>
            <a:spLocks noGrp="1"/>
          </p:cNvSpPr>
          <p:nvPr>
            <p:ph type="subTitle" idx="1"/>
          </p:nvPr>
        </p:nvSpPr>
        <p:spPr>
          <a:xfrm rot="10800000" flipV="1">
            <a:off x="7757598" y="2174277"/>
            <a:ext cx="619823" cy="518504"/>
          </a:xfrm>
        </p:spPr>
        <p:txBody>
          <a:bodyPr>
            <a:normAutofit/>
          </a:bodyPr>
          <a:lstStyle/>
          <a:p>
            <a:endParaRPr lang="en-US" sz="800" dirty="0"/>
          </a:p>
        </p:txBody>
      </p:sp>
      <p:pic>
        <p:nvPicPr>
          <p:cNvPr id="12" name="Picture 11"/>
          <p:cNvPicPr>
            <a:picLocks noChangeAspect="1"/>
          </p:cNvPicPr>
          <p:nvPr/>
        </p:nvPicPr>
        <p:blipFill>
          <a:blip r:embed="rId2"/>
          <a:stretch>
            <a:fillRect/>
          </a:stretch>
        </p:blipFill>
        <p:spPr>
          <a:xfrm rot="16200000">
            <a:off x="7327572" y="1291813"/>
            <a:ext cx="1645851" cy="1113059"/>
          </a:xfrm>
          <a:prstGeom prst="rect">
            <a:avLst/>
          </a:prstGeom>
        </p:spPr>
      </p:pic>
      <p:sp>
        <p:nvSpPr>
          <p:cNvPr id="13" name="Title 1"/>
          <p:cNvSpPr txBox="1">
            <a:spLocks/>
          </p:cNvSpPr>
          <p:nvPr/>
        </p:nvSpPr>
        <p:spPr bwMode="gray">
          <a:xfrm>
            <a:off x="941905" y="1620935"/>
            <a:ext cx="6487260" cy="454814"/>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Divided into four separate areas:</a:t>
            </a:r>
            <a:endParaRPr lang="en-US" sz="2400" dirty="0"/>
          </a:p>
        </p:txBody>
      </p:sp>
    </p:spTree>
    <p:extLst>
      <p:ext uri="{BB962C8B-B14F-4D97-AF65-F5344CB8AC3E}">
        <p14:creationId xmlns:p14="http://schemas.microsoft.com/office/powerpoint/2010/main" val="7746534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 calcmode="lin" valueType="num">
                                      <p:cBhvr additive="base">
                                        <p:cTn id="1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 calcmode="lin" valueType="num">
                                      <p:cBhvr additive="base">
                                        <p:cTn id="2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 calcmode="lin" valueType="num">
                                      <p:cBhvr additive="base">
                                        <p:cTn id="30"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181" y="2063149"/>
            <a:ext cx="8028564" cy="4062651"/>
          </a:xfrm>
          <a:prstGeom prst="rect">
            <a:avLst/>
          </a:prstGeom>
        </p:spPr>
        <p:txBody>
          <a:bodyPr wrap="square">
            <a:spAutoFit/>
          </a:bodyPr>
          <a:lstStyle/>
          <a:p>
            <a:pPr marL="342900" indent="-342900">
              <a:buFont typeface="Wingdings" panose="05000000000000000000" pitchFamily="2" charset="2"/>
              <a:buChar char="q"/>
            </a:pPr>
            <a:r>
              <a:rPr lang="en-US" sz="2400" dirty="0">
                <a:solidFill>
                  <a:schemeClr val="bg1"/>
                </a:solidFill>
                <a:latin typeface="Times New Roman" panose="02020603050405020304" pitchFamily="18" charset="0"/>
                <a:cs typeface="Times New Roman" panose="02020603050405020304" pitchFamily="18" charset="0"/>
              </a:rPr>
              <a:t>State of Nebraska Agencies include:</a:t>
            </a:r>
          </a:p>
          <a:p>
            <a:endParaRPr lang="en-US" dirty="0" smtClean="0">
              <a:solidFill>
                <a:schemeClr val="bg1"/>
              </a:solidFill>
              <a:latin typeface="Times New Roman" panose="02020603050405020304" pitchFamily="18" charset="0"/>
              <a:cs typeface="Times New Roman" panose="02020603050405020304" pitchFamily="18" charset="0"/>
            </a:endParaRPr>
          </a:p>
          <a:p>
            <a:pPr marL="457200" indent="-454025">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Nebraska Natural Resources Commission/Water </a:t>
            </a:r>
            <a:r>
              <a:rPr lang="en-US" sz="2000" dirty="0">
                <a:solidFill>
                  <a:schemeClr val="bg1"/>
                </a:solidFill>
                <a:latin typeface="Times New Roman" panose="02020603050405020304" pitchFamily="18" charset="0"/>
                <a:cs typeface="Times New Roman" panose="02020603050405020304" pitchFamily="18" charset="0"/>
              </a:rPr>
              <a:t>Task </a:t>
            </a:r>
            <a:r>
              <a:rPr lang="en-US" sz="2000" dirty="0" smtClean="0">
                <a:solidFill>
                  <a:schemeClr val="bg1"/>
                </a:solidFill>
                <a:latin typeface="Times New Roman" panose="02020603050405020304" pitchFamily="18" charset="0"/>
                <a:cs typeface="Times New Roman" panose="02020603050405020304" pitchFamily="18" charset="0"/>
              </a:rPr>
              <a:t>Force</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hlinkClick r:id="rId2"/>
              </a:rPr>
              <a:t>https</a:t>
            </a:r>
            <a:r>
              <a:rPr lang="en-US" dirty="0">
                <a:solidFill>
                  <a:schemeClr val="bg1"/>
                </a:solidFill>
                <a:latin typeface="Times New Roman" panose="02020603050405020304" pitchFamily="18" charset="0"/>
                <a:cs typeface="Times New Roman" panose="02020603050405020304" pitchFamily="18" charset="0"/>
                <a:hlinkClick r:id="rId2"/>
              </a:rPr>
              <a:t>://</a:t>
            </a:r>
            <a:r>
              <a:rPr lang="en-US" dirty="0" smtClean="0">
                <a:solidFill>
                  <a:schemeClr val="bg1"/>
                </a:solidFill>
                <a:latin typeface="Times New Roman" panose="02020603050405020304" pitchFamily="18" charset="0"/>
                <a:cs typeface="Times New Roman" panose="02020603050405020304" pitchFamily="18" charset="0"/>
                <a:hlinkClick r:id="rId2"/>
              </a:rPr>
              <a:t>nrc.nebraska.gov/water-sustainability-fund-0</a:t>
            </a:r>
            <a:endParaRPr lang="en-US" dirty="0" smtClean="0">
              <a:solidFill>
                <a:schemeClr val="bg1"/>
              </a:solidFill>
              <a:latin typeface="Times New Roman" panose="02020603050405020304" pitchFamily="18" charset="0"/>
              <a:cs typeface="Times New Roman" panose="02020603050405020304" pitchFamily="18" charset="0"/>
            </a:endParaRPr>
          </a:p>
          <a:p>
            <a:pPr marL="457200" indent="-454025">
              <a:buFont typeface="Arial" panose="020B0604020202020204" pitchFamily="34" charset="0"/>
              <a:buChar char="•"/>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4025">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University </a:t>
            </a:r>
            <a:r>
              <a:rPr lang="en-US" dirty="0">
                <a:solidFill>
                  <a:schemeClr val="bg1"/>
                </a:solidFill>
                <a:latin typeface="Times New Roman" panose="02020603050405020304" pitchFamily="18" charset="0"/>
                <a:cs typeface="Times New Roman" panose="02020603050405020304" pitchFamily="18" charset="0"/>
              </a:rPr>
              <a:t>of </a:t>
            </a:r>
            <a:r>
              <a:rPr lang="en-US" dirty="0" smtClean="0">
                <a:solidFill>
                  <a:schemeClr val="bg1"/>
                </a:solidFill>
                <a:latin typeface="Times New Roman" panose="02020603050405020304" pitchFamily="18" charset="0"/>
                <a:cs typeface="Times New Roman" panose="02020603050405020304" pitchFamily="18" charset="0"/>
              </a:rPr>
              <a:t>Nebraska:</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Conservation </a:t>
            </a:r>
            <a:r>
              <a:rPr lang="en-US" dirty="0">
                <a:solidFill>
                  <a:schemeClr val="bg1"/>
                </a:solidFill>
                <a:latin typeface="Times New Roman" panose="02020603050405020304" pitchFamily="18" charset="0"/>
                <a:cs typeface="Times New Roman" panose="02020603050405020304" pitchFamily="18" charset="0"/>
              </a:rPr>
              <a:t>&amp; Survey Division (CSD) </a:t>
            </a:r>
            <a:endParaRPr lang="en-US" dirty="0" smtClean="0">
              <a:solidFill>
                <a:schemeClr val="bg1"/>
              </a:solidFill>
              <a:latin typeface="Times New Roman" panose="02020603050405020304" pitchFamily="18" charset="0"/>
              <a:cs typeface="Times New Roman" panose="02020603050405020304" pitchFamily="18" charset="0"/>
            </a:endParaRPr>
          </a:p>
          <a:p>
            <a:pPr marL="2286000" indent="-457200">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hlinkClick r:id="rId3"/>
              </a:rPr>
              <a:t>http</a:t>
            </a:r>
            <a:r>
              <a:rPr lang="en-US" dirty="0">
                <a:solidFill>
                  <a:schemeClr val="bg1"/>
                </a:solidFill>
                <a:latin typeface="Times New Roman" panose="02020603050405020304" pitchFamily="18" charset="0"/>
                <a:cs typeface="Times New Roman" panose="02020603050405020304" pitchFamily="18" charset="0"/>
                <a:hlinkClick r:id="rId3"/>
              </a:rPr>
              <a:t>://</a:t>
            </a:r>
            <a:r>
              <a:rPr lang="en-US" dirty="0" smtClean="0">
                <a:solidFill>
                  <a:schemeClr val="bg1"/>
                </a:solidFill>
                <a:latin typeface="Times New Roman" panose="02020603050405020304" pitchFamily="18" charset="0"/>
                <a:cs typeface="Times New Roman" panose="02020603050405020304" pitchFamily="18" charset="0"/>
                <a:hlinkClick r:id="rId3"/>
              </a:rPr>
              <a:t>snr.unl.edu/csd</a:t>
            </a:r>
            <a:endParaRPr lang="en-US" dirty="0" smtClean="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Nebraska Water Center </a:t>
            </a:r>
            <a:endParaRPr lang="en-US" dirty="0" smtClean="0">
              <a:solidFill>
                <a:schemeClr val="bg1"/>
              </a:solidFill>
              <a:latin typeface="Times New Roman" panose="02020603050405020304" pitchFamily="18" charset="0"/>
              <a:cs typeface="Times New Roman" panose="02020603050405020304" pitchFamily="18" charset="0"/>
            </a:endParaRPr>
          </a:p>
          <a:p>
            <a:pPr marL="2286000" indent="-457200">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hlinkClick r:id="rId4"/>
              </a:rPr>
              <a:t>https</a:t>
            </a:r>
            <a:r>
              <a:rPr lang="en-US" dirty="0">
                <a:solidFill>
                  <a:schemeClr val="bg1"/>
                </a:solidFill>
                <a:latin typeface="Times New Roman" panose="02020603050405020304" pitchFamily="18" charset="0"/>
                <a:cs typeface="Times New Roman" panose="02020603050405020304" pitchFamily="18" charset="0"/>
                <a:hlinkClick r:id="rId4"/>
              </a:rPr>
              <a:t>://</a:t>
            </a:r>
            <a:r>
              <a:rPr lang="en-US" dirty="0" smtClean="0">
                <a:solidFill>
                  <a:schemeClr val="bg1"/>
                </a:solidFill>
                <a:latin typeface="Times New Roman" panose="02020603050405020304" pitchFamily="18" charset="0"/>
                <a:cs typeface="Times New Roman" panose="02020603050405020304" pitchFamily="18" charset="0"/>
                <a:hlinkClick r:id="rId4"/>
              </a:rPr>
              <a:t>watercenter.unl.edu</a:t>
            </a:r>
            <a:endParaRPr lang="en-US" dirty="0" smtClean="0">
              <a:solidFill>
                <a:schemeClr val="bg1"/>
              </a:solidFill>
              <a:latin typeface="Times New Roman" panose="02020603050405020304" pitchFamily="18" charset="0"/>
              <a:cs typeface="Times New Roman" panose="02020603050405020304" pitchFamily="18" charset="0"/>
            </a:endParaRPr>
          </a:p>
          <a:p>
            <a:pPr marL="457200" indent="-454025">
              <a:buFont typeface="Arial" panose="020B0604020202020204" pitchFamily="34" charset="0"/>
              <a:buChar char="•"/>
            </a:pPr>
            <a:endParaRPr lang="en-US" sz="800" dirty="0" smtClean="0">
              <a:solidFill>
                <a:schemeClr val="bg1"/>
              </a:solidFill>
              <a:latin typeface="Times New Roman" panose="02020603050405020304" pitchFamily="18" charset="0"/>
              <a:cs typeface="Times New Roman" panose="02020603050405020304" pitchFamily="18" charset="0"/>
            </a:endParaRPr>
          </a:p>
          <a:p>
            <a:pPr marL="457200" indent="-454025">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National </a:t>
            </a:r>
            <a:r>
              <a:rPr lang="en-US" sz="2000" dirty="0">
                <a:solidFill>
                  <a:schemeClr val="bg1"/>
                </a:solidFill>
                <a:latin typeface="Times New Roman" panose="02020603050405020304" pitchFamily="18" charset="0"/>
                <a:cs typeface="Times New Roman" panose="02020603050405020304" pitchFamily="18" charset="0"/>
              </a:rPr>
              <a:t>Association of Resource Districts </a:t>
            </a:r>
            <a:endParaRPr lang="en-US" sz="2000" dirty="0" smtClean="0">
              <a:solidFill>
                <a:schemeClr val="bg1"/>
              </a:solidFill>
              <a:latin typeface="Times New Roman" panose="02020603050405020304" pitchFamily="18" charset="0"/>
              <a:cs typeface="Times New Roman" panose="02020603050405020304" pitchFamily="18" charset="0"/>
            </a:endParaRP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hlinkClick r:id="rId5"/>
              </a:rPr>
              <a:t>http</a:t>
            </a:r>
            <a:r>
              <a:rPr lang="en-US" dirty="0">
                <a:solidFill>
                  <a:schemeClr val="bg1"/>
                </a:solidFill>
                <a:latin typeface="Times New Roman" panose="02020603050405020304" pitchFamily="18" charset="0"/>
                <a:cs typeface="Times New Roman" panose="02020603050405020304" pitchFamily="18" charset="0"/>
                <a:hlinkClick r:id="rId5"/>
              </a:rPr>
              <a:t>://</a:t>
            </a:r>
            <a:r>
              <a:rPr lang="en-US" dirty="0" smtClean="0">
                <a:solidFill>
                  <a:schemeClr val="bg1"/>
                </a:solidFill>
                <a:latin typeface="Times New Roman" panose="02020603050405020304" pitchFamily="18" charset="0"/>
                <a:cs typeface="Times New Roman" panose="02020603050405020304" pitchFamily="18" charset="0"/>
                <a:hlinkClick r:id="rId5"/>
              </a:rPr>
              <a:t>www.nrdnet.org</a:t>
            </a:r>
            <a:endParaRPr lang="en-US" dirty="0" smtClean="0">
              <a:solidFill>
                <a:schemeClr val="bg1"/>
              </a:solidFill>
              <a:latin typeface="Times New Roman" panose="02020603050405020304" pitchFamily="18" charset="0"/>
              <a:cs typeface="Times New Roman" panose="02020603050405020304" pitchFamily="18" charset="0"/>
            </a:endParaRPr>
          </a:p>
          <a:p>
            <a:pPr marL="288925" indent="-285750">
              <a:buFont typeface="Arial" panose="020B0604020202020204" pitchFamily="34" charset="0"/>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457200" indent="-454025">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Also check out each of the Natural Resource District webpages</a:t>
            </a:r>
          </a:p>
        </p:txBody>
      </p:sp>
      <p:pic>
        <p:nvPicPr>
          <p:cNvPr id="6" name="Picture 5"/>
          <p:cNvPicPr>
            <a:picLocks noChangeAspect="1"/>
          </p:cNvPicPr>
          <p:nvPr/>
        </p:nvPicPr>
        <p:blipFill>
          <a:blip r:embed="rId6"/>
          <a:stretch>
            <a:fillRect/>
          </a:stretch>
        </p:blipFill>
        <p:spPr>
          <a:xfrm rot="16200000">
            <a:off x="7255587" y="1368597"/>
            <a:ext cx="1645851" cy="1113059"/>
          </a:xfrm>
          <a:prstGeom prst="rect">
            <a:avLst/>
          </a:prstGeom>
        </p:spPr>
      </p:pic>
      <p:sp>
        <p:nvSpPr>
          <p:cNvPr id="5" name="Title 3"/>
          <p:cNvSpPr txBox="1">
            <a:spLocks/>
          </p:cNvSpPr>
          <p:nvPr/>
        </p:nvSpPr>
        <p:spPr bwMode="gray">
          <a:xfrm>
            <a:off x="928181" y="640273"/>
            <a:ext cx="6525928" cy="89042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bg1"/>
                </a:solidFill>
                <a:latin typeface="Times New Roman" panose="02020603050405020304" pitchFamily="18" charset="0"/>
                <a:cs typeface="Times New Roman" panose="02020603050405020304" pitchFamily="18" charset="0"/>
              </a:rPr>
              <a:t>Useful Study Exercises </a:t>
            </a:r>
            <a:r>
              <a:rPr lang="en-US" sz="2400" dirty="0" smtClean="0">
                <a:solidFill>
                  <a:schemeClr val="bg1"/>
                </a:solidFill>
                <a:latin typeface="Times New Roman" panose="02020603050405020304" pitchFamily="18" charset="0"/>
                <a:cs typeface="Times New Roman" panose="02020603050405020304" pitchFamily="18" charset="0"/>
              </a:rPr>
              <a:t/>
            </a:r>
            <a:br>
              <a:rPr lang="en-US" sz="24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(Updated from the Policy Study Guide):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947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arn(inVertical)">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 calcmode="lin" valueType="num">
                                      <p:cBhvr additive="base">
                                        <p:cTn id="1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barn(inVertical)">
                                      <p:cBhvr>
                                        <p:cTn id="24" dur="500"/>
                                        <p:tgtEl>
                                          <p:spTgt spid="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fade">
                                      <p:cBhvr>
                                        <p:cTn id="29" dur="500"/>
                                        <p:tgtEl>
                                          <p:spTgt spid="7">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barn(inVertical)">
                                      <p:cBhvr>
                                        <p:cTn id="34" dur="500"/>
                                        <p:tgtEl>
                                          <p:spTgt spid="7">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fade">
                                      <p:cBhvr>
                                        <p:cTn id="39" dur="500"/>
                                        <p:tgtEl>
                                          <p:spTgt spid="7">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 calcmode="lin" valueType="num">
                                      <p:cBhvr additive="base">
                                        <p:cTn id="44"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xEl>
                                              <p:pRg st="12" end="12"/>
                                            </p:txEl>
                                          </p:spTgt>
                                        </p:tgtEl>
                                        <p:attrNameLst>
                                          <p:attrName>style.visibility</p:attrName>
                                        </p:attrNameLst>
                                      </p:cBhvr>
                                      <p:to>
                                        <p:strVal val="visible"/>
                                      </p:to>
                                    </p:set>
                                    <p:animEffect transition="in" filter="barn(inVertical)">
                                      <p:cBhvr>
                                        <p:cTn id="50" dur="500"/>
                                        <p:tgtEl>
                                          <p:spTgt spid="7">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14" end="14"/>
                                            </p:txEl>
                                          </p:spTgt>
                                        </p:tgtEl>
                                        <p:attrNameLst>
                                          <p:attrName>style.visibility</p:attrName>
                                        </p:attrNameLst>
                                      </p:cBhvr>
                                      <p:to>
                                        <p:strVal val="visible"/>
                                      </p:to>
                                    </p:set>
                                    <p:anim calcmode="lin" valueType="num">
                                      <p:cBhvr additive="base">
                                        <p:cTn id="55"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619846" y="1894574"/>
            <a:ext cx="446563" cy="395287"/>
          </a:xfrm>
        </p:spPr>
        <p:txBody>
          <a:bodyPr>
            <a:normAutofit/>
          </a:bodyPr>
          <a:lstStyle/>
          <a:p>
            <a:endParaRPr lang="en-US" sz="800" dirty="0"/>
          </a:p>
        </p:txBody>
      </p:sp>
      <p:pic>
        <p:nvPicPr>
          <p:cNvPr id="6" name="Picture 5"/>
          <p:cNvPicPr>
            <a:picLocks noChangeAspect="1"/>
          </p:cNvPicPr>
          <p:nvPr/>
        </p:nvPicPr>
        <p:blipFill>
          <a:blip r:embed="rId2"/>
          <a:stretch>
            <a:fillRect/>
          </a:stretch>
        </p:blipFill>
        <p:spPr>
          <a:xfrm rot="16200000">
            <a:off x="7243483" y="1338044"/>
            <a:ext cx="1645851" cy="111305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10" y="733719"/>
            <a:ext cx="6798797" cy="4521071"/>
          </a:xfrm>
          <a:prstGeom prst="rect">
            <a:avLst/>
          </a:prstGeom>
        </p:spPr>
      </p:pic>
      <p:sp>
        <p:nvSpPr>
          <p:cNvPr id="10" name="Title 3"/>
          <p:cNvSpPr txBox="1">
            <a:spLocks/>
          </p:cNvSpPr>
          <p:nvPr/>
        </p:nvSpPr>
        <p:spPr bwMode="gray">
          <a:xfrm>
            <a:off x="626210" y="5322772"/>
            <a:ext cx="3103849" cy="84964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bg1"/>
                </a:solidFill>
                <a:latin typeface="Times New Roman" panose="02020603050405020304" pitchFamily="18" charset="0"/>
                <a:cs typeface="Times New Roman" panose="02020603050405020304" pitchFamily="18" charset="0"/>
              </a:rPr>
              <a:t>Chimney Rock, Summer of  1987</a:t>
            </a:r>
          </a:p>
        </p:txBody>
      </p:sp>
      <p:sp>
        <p:nvSpPr>
          <p:cNvPr id="4" name="Title 3"/>
          <p:cNvSpPr>
            <a:spLocks noGrp="1"/>
          </p:cNvSpPr>
          <p:nvPr>
            <p:ph type="ctrTitle"/>
          </p:nvPr>
        </p:nvSpPr>
        <p:spPr>
          <a:xfrm>
            <a:off x="626210" y="590549"/>
            <a:ext cx="2012215" cy="790575"/>
          </a:xfrm>
        </p:spPr>
        <p:txBody>
          <a:bodyPr/>
          <a:lstStyle/>
          <a:p>
            <a:r>
              <a:rPr lang="en-US" sz="2400" dirty="0" smtClean="0">
                <a:solidFill>
                  <a:schemeClr val="bg1"/>
                </a:solidFill>
                <a:latin typeface="Times New Roman" panose="02020603050405020304" pitchFamily="18" charset="0"/>
                <a:cs typeface="Times New Roman" panose="02020603050405020304" pitchFamily="18" charset="0"/>
              </a:rPr>
              <a:t>Questions?</a:t>
            </a:r>
            <a:r>
              <a:rPr lang="en-US" sz="1800" dirty="0" smtClean="0">
                <a:solidFill>
                  <a:schemeClr val="bg1"/>
                </a:solidFill>
                <a:latin typeface="Times New Roman" panose="02020603050405020304" pitchFamily="18" charset="0"/>
                <a:cs typeface="Times New Roman" panose="02020603050405020304" pitchFamily="18" charset="0"/>
              </a:rPr>
              <a:t/>
            </a:r>
            <a:br>
              <a:rPr lang="en-US" sz="1800" dirty="0" smtClean="0">
                <a:solidFill>
                  <a:schemeClr val="bg1"/>
                </a:solidFill>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7" name="Title 3"/>
          <p:cNvSpPr txBox="1">
            <a:spLocks/>
          </p:cNvSpPr>
          <p:nvPr/>
        </p:nvSpPr>
        <p:spPr bwMode="gray">
          <a:xfrm>
            <a:off x="4042611" y="5254790"/>
            <a:ext cx="4580327" cy="997087"/>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i="1" dirty="0" smtClean="0">
                <a:solidFill>
                  <a:schemeClr val="accent6">
                    <a:lumMod val="40000"/>
                    <a:lumOff val="60000"/>
                  </a:schemeClr>
                </a:solidFill>
                <a:latin typeface="Times New Roman" panose="02020603050405020304" pitchFamily="18" charset="0"/>
                <a:cs typeface="Times New Roman" panose="02020603050405020304" pitchFamily="18" charset="0"/>
              </a:rPr>
              <a:t>Contact </a:t>
            </a:r>
            <a:r>
              <a:rPr lang="en-US" sz="2000" i="1" dirty="0">
                <a:solidFill>
                  <a:schemeClr val="accent6">
                    <a:lumMod val="40000"/>
                    <a:lumOff val="60000"/>
                  </a:schemeClr>
                </a:solidFill>
                <a:latin typeface="Times New Roman" panose="02020603050405020304" pitchFamily="18" charset="0"/>
                <a:cs typeface="Times New Roman" panose="02020603050405020304" pitchFamily="18" charset="0"/>
              </a:rPr>
              <a:t>information:</a:t>
            </a:r>
          </a:p>
          <a:p>
            <a:r>
              <a:rPr lang="en-US" sz="2000" dirty="0">
                <a:solidFill>
                  <a:schemeClr val="accent6">
                    <a:lumMod val="40000"/>
                    <a:lumOff val="60000"/>
                  </a:schemeClr>
                </a:solidFill>
                <a:latin typeface="Times New Roman" panose="02020603050405020304" pitchFamily="18" charset="0"/>
                <a:cs typeface="Times New Roman" panose="02020603050405020304" pitchFamily="18" charset="0"/>
              </a:rPr>
              <a:t>Office Phone:  402-471-3958</a:t>
            </a:r>
          </a:p>
          <a:p>
            <a:r>
              <a:rPr lang="en-US" sz="2000" dirty="0">
                <a:solidFill>
                  <a:schemeClr val="accent6">
                    <a:lumMod val="40000"/>
                    <a:lumOff val="60000"/>
                  </a:schemeClr>
                </a:solidFill>
                <a:latin typeface="Times New Roman" panose="02020603050405020304" pitchFamily="18" charset="0"/>
                <a:cs typeface="Times New Roman" panose="02020603050405020304" pitchFamily="18" charset="0"/>
              </a:rPr>
              <a:t>Email:  </a:t>
            </a:r>
            <a:r>
              <a:rPr lang="en-US" sz="2000" dirty="0" smtClean="0">
                <a:solidFill>
                  <a:schemeClr val="accent6">
                    <a:lumMod val="40000"/>
                    <a:lumOff val="60000"/>
                  </a:schemeClr>
                </a:solidFill>
                <a:latin typeface="Times New Roman" panose="02020603050405020304" pitchFamily="18" charset="0"/>
                <a:cs typeface="Times New Roman" panose="02020603050405020304" pitchFamily="18" charset="0"/>
              </a:rPr>
              <a:t>kevin.schwartman@nebraska.gov</a:t>
            </a:r>
            <a:endParaRPr lang="en-US" sz="2000" dirty="0">
              <a:solidFill>
                <a:schemeClr val="accent6">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980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357" y="691374"/>
            <a:ext cx="6487260" cy="512378"/>
          </a:xfrm>
        </p:spPr>
        <p:txBody>
          <a:bodyPr/>
          <a:lstStyle/>
          <a:p>
            <a:r>
              <a:rPr lang="en-US" sz="2800" dirty="0" smtClean="0">
                <a:latin typeface="Times New Roman" panose="02020603050405020304" pitchFamily="18" charset="0"/>
                <a:cs typeface="Times New Roman" panose="02020603050405020304" pitchFamily="18" charset="0"/>
              </a:rPr>
              <a:t>The Policy &amp; Land Use Test questions </a:t>
            </a:r>
            <a:endParaRPr lang="en-US" sz="2800" dirty="0"/>
          </a:p>
        </p:txBody>
      </p:sp>
      <p:sp>
        <p:nvSpPr>
          <p:cNvPr id="9" name="Subtitle 8"/>
          <p:cNvSpPr>
            <a:spLocks noGrp="1"/>
          </p:cNvSpPr>
          <p:nvPr>
            <p:ph type="subTitle" idx="1"/>
          </p:nvPr>
        </p:nvSpPr>
        <p:spPr>
          <a:xfrm rot="10800000" flipV="1">
            <a:off x="7714465" y="2165650"/>
            <a:ext cx="619823" cy="518504"/>
          </a:xfrm>
        </p:spPr>
        <p:txBody>
          <a:bodyPr>
            <a:normAutofit/>
          </a:bodyPr>
          <a:lstStyle/>
          <a:p>
            <a:endParaRPr lang="en-US" sz="800" dirty="0"/>
          </a:p>
        </p:txBody>
      </p:sp>
      <p:sp>
        <p:nvSpPr>
          <p:cNvPr id="10" name="Rectangle 9"/>
          <p:cNvSpPr/>
          <p:nvPr/>
        </p:nvSpPr>
        <p:spPr>
          <a:xfrm>
            <a:off x="860357" y="2734283"/>
            <a:ext cx="7651580" cy="2154436"/>
          </a:xfrm>
          <a:prstGeom prst="rect">
            <a:avLst/>
          </a:prstGeom>
        </p:spPr>
        <p:txBody>
          <a:bodyPr wrap="square">
            <a:spAutoFit/>
          </a:bodyPr>
          <a:lstStyle/>
          <a:p>
            <a:pPr marL="458788" indent="-458788">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Understand the role that l</a:t>
            </a:r>
            <a:r>
              <a:rPr lang="en-US" dirty="0" smtClean="0">
                <a:solidFill>
                  <a:schemeClr val="bg1"/>
                </a:solidFill>
                <a:latin typeface="Times New Roman" panose="02020603050405020304" pitchFamily="18" charset="0"/>
                <a:cs typeface="Times New Roman" panose="02020603050405020304" pitchFamily="18" charset="0"/>
              </a:rPr>
              <a:t>ocal</a:t>
            </a:r>
            <a:r>
              <a:rPr lang="en-US" dirty="0">
                <a:solidFill>
                  <a:schemeClr val="bg1"/>
                </a:solidFill>
                <a:latin typeface="Times New Roman" panose="02020603050405020304" pitchFamily="18" charset="0"/>
                <a:cs typeface="Times New Roman" panose="02020603050405020304" pitchFamily="18" charset="0"/>
              </a:rPr>
              <a:t>, state and federal agencies have </a:t>
            </a:r>
            <a:r>
              <a:rPr lang="en-US" dirty="0" smtClean="0">
                <a:solidFill>
                  <a:schemeClr val="bg1"/>
                </a:solidFill>
                <a:latin typeface="Times New Roman" panose="02020603050405020304" pitchFamily="18" charset="0"/>
                <a:cs typeface="Times New Roman" panose="02020603050405020304" pitchFamily="18" charset="0"/>
              </a:rPr>
              <a:t>in:</a:t>
            </a:r>
          </a:p>
          <a:p>
            <a:pPr marL="1371600" indent="-458788">
              <a:buFont typeface="Wingdings" panose="05000000000000000000" pitchFamily="2" charset="2"/>
              <a:buChar char="Ø"/>
              <a:tabLst>
                <a:tab pos="1716088" algn="l"/>
              </a:tabLst>
            </a:pPr>
            <a:r>
              <a:rPr lang="en-US" dirty="0">
                <a:solidFill>
                  <a:schemeClr val="bg1"/>
                </a:solidFill>
                <a:latin typeface="Times New Roman" panose="02020603050405020304" pitchFamily="18" charset="0"/>
                <a:cs typeface="Times New Roman" panose="02020603050405020304" pitchFamily="18" charset="0"/>
              </a:rPr>
              <a:t>Implementing and creating </a:t>
            </a:r>
            <a:r>
              <a:rPr lang="en-US" dirty="0" smtClean="0">
                <a:solidFill>
                  <a:schemeClr val="bg1"/>
                </a:solidFill>
                <a:latin typeface="Times New Roman" panose="02020603050405020304" pitchFamily="18" charset="0"/>
                <a:cs typeface="Times New Roman" panose="02020603050405020304" pitchFamily="18" charset="0"/>
              </a:rPr>
              <a:t>Policy on</a:t>
            </a:r>
            <a:r>
              <a:rPr lang="en-US" sz="1600" dirty="0" smtClean="0">
                <a:solidFill>
                  <a:schemeClr val="bg1"/>
                </a:solidFill>
                <a:latin typeface="Times New Roman" panose="02020603050405020304" pitchFamily="18" charset="0"/>
                <a:cs typeface="Times New Roman" panose="02020603050405020304" pitchFamily="18" charset="0"/>
              </a:rPr>
              <a:t>:</a:t>
            </a:r>
          </a:p>
          <a:p>
            <a:pPr marL="1828800" indent="-458788">
              <a:buFont typeface="Wingdings" panose="05000000000000000000" pitchFamily="2" charset="2"/>
              <a:buChar char="ü"/>
            </a:pPr>
            <a:r>
              <a:rPr lang="en-US" sz="1600" dirty="0">
                <a:solidFill>
                  <a:schemeClr val="bg1"/>
                </a:solidFill>
                <a:latin typeface="Times New Roman" panose="02020603050405020304" pitchFamily="18" charset="0"/>
                <a:cs typeface="Times New Roman" panose="02020603050405020304" pitchFamily="18" charset="0"/>
              </a:rPr>
              <a:t>Understand and development of conservation practices</a:t>
            </a:r>
          </a:p>
          <a:p>
            <a:pPr marL="1828800" indent="-458788">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Research</a:t>
            </a:r>
            <a:endParaRPr lang="en-US" sz="1600" dirty="0">
              <a:solidFill>
                <a:schemeClr val="bg1"/>
              </a:solidFill>
              <a:latin typeface="Times New Roman" panose="02020603050405020304" pitchFamily="18" charset="0"/>
              <a:cs typeface="Times New Roman" panose="02020603050405020304" pitchFamily="18" charset="0"/>
            </a:endParaRPr>
          </a:p>
          <a:p>
            <a:pPr marL="1828800" indent="-458788">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Collection </a:t>
            </a:r>
            <a:r>
              <a:rPr lang="en-US" sz="1600" dirty="0">
                <a:solidFill>
                  <a:schemeClr val="bg1"/>
                </a:solidFill>
                <a:latin typeface="Times New Roman" panose="02020603050405020304" pitchFamily="18" charset="0"/>
                <a:cs typeface="Times New Roman" panose="02020603050405020304" pitchFamily="18" charset="0"/>
              </a:rPr>
              <a:t>and storage of natural resources data</a:t>
            </a:r>
          </a:p>
          <a:p>
            <a:pPr marL="1828800" indent="-458788">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Providing </a:t>
            </a:r>
            <a:r>
              <a:rPr lang="en-US" sz="1600" dirty="0">
                <a:solidFill>
                  <a:schemeClr val="bg1"/>
                </a:solidFill>
                <a:latin typeface="Times New Roman" panose="02020603050405020304" pitchFamily="18" charset="0"/>
                <a:cs typeface="Times New Roman" panose="02020603050405020304" pitchFamily="18" charset="0"/>
              </a:rPr>
              <a:t>education and technical support</a:t>
            </a:r>
          </a:p>
          <a:p>
            <a:pPr marL="1828800" indent="-458788">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Developing </a:t>
            </a:r>
            <a:r>
              <a:rPr lang="en-US" sz="1600" dirty="0">
                <a:solidFill>
                  <a:schemeClr val="bg1"/>
                </a:solidFill>
                <a:latin typeface="Times New Roman" panose="02020603050405020304" pitchFamily="18" charset="0"/>
                <a:cs typeface="Times New Roman" panose="02020603050405020304" pitchFamily="18" charset="0"/>
              </a:rPr>
              <a:t>and enforcing regulations</a:t>
            </a:r>
          </a:p>
          <a:p>
            <a:pPr marL="1828800" indent="-458788">
              <a:buFont typeface="Wingdings" panose="05000000000000000000" pitchFamily="2" charset="2"/>
              <a:buChar char="Ø"/>
            </a:pP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60357" y="1569909"/>
            <a:ext cx="7378764" cy="461665"/>
          </a:xfrm>
          <a:prstGeom prst="rect">
            <a:avLst/>
          </a:prstGeom>
        </p:spPr>
        <p:txBody>
          <a:bodyPr wrap="square">
            <a:spAutoFit/>
          </a:bodyPr>
          <a:lstStyle/>
          <a:p>
            <a:pPr marL="457200" indent="-457200">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Objective 1 of the Policy &amp; Land Use Test:</a:t>
            </a:r>
          </a:p>
        </p:txBody>
      </p:sp>
      <p:pic>
        <p:nvPicPr>
          <p:cNvPr id="12" name="Picture 11"/>
          <p:cNvPicPr>
            <a:picLocks noChangeAspect="1"/>
          </p:cNvPicPr>
          <p:nvPr/>
        </p:nvPicPr>
        <p:blipFill>
          <a:blip r:embed="rId2"/>
          <a:stretch>
            <a:fillRect/>
          </a:stretch>
        </p:blipFill>
        <p:spPr>
          <a:xfrm rot="16200000">
            <a:off x="7201450" y="1301448"/>
            <a:ext cx="1645851" cy="1113059"/>
          </a:xfrm>
          <a:prstGeom prst="rect">
            <a:avLst/>
          </a:prstGeom>
        </p:spPr>
      </p:pic>
    </p:spTree>
    <p:extLst>
      <p:ext uri="{BB962C8B-B14F-4D97-AF65-F5344CB8AC3E}">
        <p14:creationId xmlns:p14="http://schemas.microsoft.com/office/powerpoint/2010/main" val="3413663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barn(inVertical)">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5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8003734" y="1384767"/>
            <a:ext cx="725696" cy="308008"/>
          </a:xfrm>
        </p:spPr>
        <p:txBody>
          <a:bodyPr>
            <a:normAutofit/>
          </a:bodyPr>
          <a:lstStyle/>
          <a:p>
            <a:endParaRPr lang="en-US" sz="800" dirty="0"/>
          </a:p>
        </p:txBody>
      </p:sp>
      <p:pic>
        <p:nvPicPr>
          <p:cNvPr id="12" name="Picture 11"/>
          <p:cNvPicPr>
            <a:picLocks noChangeAspect="1"/>
          </p:cNvPicPr>
          <p:nvPr/>
        </p:nvPicPr>
        <p:blipFill>
          <a:blip r:embed="rId2"/>
          <a:stretch>
            <a:fillRect/>
          </a:stretch>
        </p:blipFill>
        <p:spPr>
          <a:xfrm rot="16200000">
            <a:off x="7543656" y="1370790"/>
            <a:ext cx="1645851" cy="1113059"/>
          </a:xfrm>
          <a:prstGeom prst="rect">
            <a:avLst/>
          </a:prstGeom>
        </p:spPr>
      </p:pic>
      <p:sp>
        <p:nvSpPr>
          <p:cNvPr id="6" name="Title 1"/>
          <p:cNvSpPr txBox="1">
            <a:spLocks/>
          </p:cNvSpPr>
          <p:nvPr/>
        </p:nvSpPr>
        <p:spPr bwMode="gray">
          <a:xfrm>
            <a:off x="860357" y="734507"/>
            <a:ext cx="6487260" cy="51237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atin typeface="Times New Roman" panose="02020603050405020304" pitchFamily="18" charset="0"/>
                <a:cs typeface="Times New Roman" panose="02020603050405020304" pitchFamily="18" charset="0"/>
              </a:rPr>
              <a:t>The Policy &amp; Land Use Test questions </a:t>
            </a:r>
            <a:endParaRPr lang="en-US" sz="2800" dirty="0"/>
          </a:p>
        </p:txBody>
      </p:sp>
      <p:sp>
        <p:nvSpPr>
          <p:cNvPr id="8" name="Rectangle 7"/>
          <p:cNvSpPr/>
          <p:nvPr/>
        </p:nvSpPr>
        <p:spPr>
          <a:xfrm>
            <a:off x="860357" y="1538771"/>
            <a:ext cx="7378764" cy="461665"/>
          </a:xfrm>
          <a:prstGeom prst="rect">
            <a:avLst/>
          </a:prstGeom>
        </p:spPr>
        <p:txBody>
          <a:bodyPr wrap="square">
            <a:spAutoFit/>
          </a:bodyPr>
          <a:lstStyle/>
          <a:p>
            <a:pPr marL="457200" indent="-457200">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Objective 2 of the Policy &amp; Land Use Test:</a:t>
            </a:r>
          </a:p>
        </p:txBody>
      </p:sp>
      <p:sp>
        <p:nvSpPr>
          <p:cNvPr id="2" name="TextBox 1"/>
          <p:cNvSpPr txBox="1"/>
          <p:nvPr/>
        </p:nvSpPr>
        <p:spPr>
          <a:xfrm>
            <a:off x="860357" y="2509740"/>
            <a:ext cx="7681896" cy="2800767"/>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Describe Nebraska geography and land </a:t>
            </a:r>
            <a:r>
              <a:rPr lang="en-US" sz="2000" dirty="0" smtClean="0">
                <a:solidFill>
                  <a:schemeClr val="bg1"/>
                </a:solidFill>
                <a:latin typeface="Times New Roman" panose="02020603050405020304" pitchFamily="18" charset="0"/>
                <a:cs typeface="Times New Roman" panose="02020603050405020304" pitchFamily="18" charset="0"/>
              </a:rPr>
              <a:t>use</a:t>
            </a:r>
          </a:p>
          <a:p>
            <a:pPr marL="1371600" indent="-45720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Policies on land ownership and water rights</a:t>
            </a:r>
          </a:p>
          <a:p>
            <a:pPr marL="2286000" indent="-457200">
              <a:buFont typeface="Wingdings" panose="05000000000000000000" pitchFamily="2" charset="2"/>
              <a:buChar char="ü"/>
            </a:pPr>
            <a:r>
              <a:rPr lang="en-US" sz="1600" dirty="0">
                <a:solidFill>
                  <a:schemeClr val="bg1"/>
                </a:solidFill>
                <a:latin typeface="Times New Roman" panose="02020603050405020304" pitchFamily="18" charset="0"/>
                <a:cs typeface="Times New Roman" panose="02020603050405020304" pitchFamily="18" charset="0"/>
              </a:rPr>
              <a:t>Crop types and irrigation use</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Agrichemical </a:t>
            </a:r>
            <a:r>
              <a:rPr lang="en-US" dirty="0">
                <a:solidFill>
                  <a:schemeClr val="bg1"/>
                </a:solidFill>
                <a:latin typeface="Times New Roman" panose="02020603050405020304" pitchFamily="18" charset="0"/>
                <a:cs typeface="Times New Roman" panose="02020603050405020304" pitchFamily="18" charset="0"/>
              </a:rPr>
              <a:t>use  </a:t>
            </a:r>
          </a:p>
          <a:p>
            <a:pPr marL="2286000" indent="-457200">
              <a:buFont typeface="Wingdings" panose="05000000000000000000" pitchFamily="2" charset="2"/>
              <a:buChar char="ü"/>
            </a:pPr>
            <a:r>
              <a:rPr lang="en-US" sz="1600" dirty="0">
                <a:solidFill>
                  <a:schemeClr val="bg1"/>
                </a:solidFill>
                <a:latin typeface="Times New Roman" panose="02020603050405020304" pitchFamily="18" charset="0"/>
                <a:cs typeface="Times New Roman" panose="02020603050405020304" pitchFamily="18" charset="0"/>
              </a:rPr>
              <a:t>Its effects on crop production and the environment</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Environmental </a:t>
            </a:r>
            <a:r>
              <a:rPr lang="en-US" dirty="0">
                <a:solidFill>
                  <a:schemeClr val="bg1"/>
                </a:solidFill>
                <a:latin typeface="Times New Roman" panose="02020603050405020304" pitchFamily="18" charset="0"/>
                <a:cs typeface="Times New Roman" panose="02020603050405020304" pitchFamily="18" charset="0"/>
              </a:rPr>
              <a:t>problems and opportunities in Nebraska </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Place </a:t>
            </a:r>
            <a:r>
              <a:rPr lang="en-US" dirty="0">
                <a:solidFill>
                  <a:schemeClr val="bg1"/>
                </a:solidFill>
                <a:latin typeface="Times New Roman" panose="02020603050405020304" pitchFamily="18" charset="0"/>
                <a:cs typeface="Times New Roman" panose="02020603050405020304" pitchFamily="18" charset="0"/>
              </a:rPr>
              <a:t>and names of major rivers, lakes, geographic regions</a:t>
            </a:r>
          </a:p>
          <a:p>
            <a:pPr marL="2286000" indent="-457200">
              <a:buFont typeface="Wingdings" panose="05000000000000000000" pitchFamily="2" charset="2"/>
              <a:buChar char="ü"/>
              <a:tabLst>
                <a:tab pos="1203325" algn="l"/>
              </a:tabLst>
            </a:pPr>
            <a:r>
              <a:rPr lang="en-US" sz="1600" dirty="0">
                <a:solidFill>
                  <a:schemeClr val="bg1"/>
                </a:solidFill>
                <a:latin typeface="Times New Roman" panose="02020603050405020304" pitchFamily="18" charset="0"/>
                <a:cs typeface="Times New Roman" panose="02020603050405020304" pitchFamily="18" charset="0"/>
              </a:rPr>
              <a:t>Describe the function of specific rivers and lakes</a:t>
            </a:r>
          </a:p>
          <a:p>
            <a:pPr marL="2286000" indent="-457200">
              <a:buFont typeface="Wingdings" panose="05000000000000000000" pitchFamily="2" charset="2"/>
              <a:buChar char="ü"/>
              <a:tabLst>
                <a:tab pos="1203325" algn="l"/>
              </a:tabLst>
            </a:pPr>
            <a:r>
              <a:rPr lang="en-US" sz="1600" dirty="0">
                <a:solidFill>
                  <a:schemeClr val="bg1"/>
                </a:solidFill>
                <a:latin typeface="Times New Roman" panose="02020603050405020304" pitchFamily="18" charset="0"/>
                <a:cs typeface="Times New Roman" panose="02020603050405020304" pitchFamily="18" charset="0"/>
              </a:rPr>
              <a:t>Along with their historical significance  </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Know </a:t>
            </a:r>
            <a:r>
              <a:rPr lang="en-US" dirty="0">
                <a:solidFill>
                  <a:schemeClr val="bg1"/>
                </a:solidFill>
                <a:latin typeface="Times New Roman" panose="02020603050405020304" pitchFamily="18" charset="0"/>
                <a:cs typeface="Times New Roman" panose="02020603050405020304" pitchFamily="18" charset="0"/>
              </a:rPr>
              <a:t>the history of natural resources use in </a:t>
            </a:r>
            <a:r>
              <a:rPr lang="en-US" dirty="0" smtClean="0">
                <a:solidFill>
                  <a:schemeClr val="bg1"/>
                </a:solidFill>
                <a:latin typeface="Times New Roman" panose="02020603050405020304" pitchFamily="18" charset="0"/>
                <a:cs typeface="Times New Roman" panose="02020603050405020304" pitchFamily="18" charset="0"/>
              </a:rPr>
              <a:t>Nebraska</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07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barn(inVertical)">
                                      <p:cBhvr>
                                        <p:cTn id="43" dur="500"/>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500"/>
                                        <p:tgtEl>
                                          <p:spTgt spid="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fade">
                                      <p:cBhvr>
                                        <p:cTn id="53" dur="500"/>
                                        <p:tgtEl>
                                          <p:spTgt spid="2">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xEl>
                                              <p:pRg st="9" end="9"/>
                                            </p:txEl>
                                          </p:spTgt>
                                        </p:tgtEl>
                                        <p:attrNameLst>
                                          <p:attrName>style.visibility</p:attrName>
                                        </p:attrNameLst>
                                      </p:cBhvr>
                                      <p:to>
                                        <p:strVal val="visible"/>
                                      </p:to>
                                    </p:set>
                                    <p:animEffect transition="in" filter="barn(inVertical)">
                                      <p:cBhvr>
                                        <p:cTn id="5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634272" y="2001115"/>
            <a:ext cx="485066" cy="529389"/>
          </a:xfrm>
        </p:spPr>
        <p:txBody>
          <a:bodyPr>
            <a:normAutofit/>
          </a:bodyPr>
          <a:lstStyle/>
          <a:p>
            <a:endParaRPr lang="en-US" sz="800" dirty="0"/>
          </a:p>
        </p:txBody>
      </p:sp>
      <p:pic>
        <p:nvPicPr>
          <p:cNvPr id="8" name="Picture 7"/>
          <p:cNvPicPr>
            <a:picLocks noChangeAspect="1"/>
          </p:cNvPicPr>
          <p:nvPr/>
        </p:nvPicPr>
        <p:blipFill>
          <a:blip r:embed="rId2"/>
          <a:stretch>
            <a:fillRect/>
          </a:stretch>
        </p:blipFill>
        <p:spPr>
          <a:xfrm rot="16200000">
            <a:off x="7241358" y="1336799"/>
            <a:ext cx="1645851" cy="1113059"/>
          </a:xfrm>
          <a:prstGeom prst="rect">
            <a:avLst/>
          </a:prstGeom>
        </p:spPr>
      </p:pic>
      <p:sp>
        <p:nvSpPr>
          <p:cNvPr id="10" name="Title 1"/>
          <p:cNvSpPr txBox="1">
            <a:spLocks/>
          </p:cNvSpPr>
          <p:nvPr/>
        </p:nvSpPr>
        <p:spPr bwMode="gray">
          <a:xfrm>
            <a:off x="860357" y="734507"/>
            <a:ext cx="6487260" cy="51237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atin typeface="Times New Roman" panose="02020603050405020304" pitchFamily="18" charset="0"/>
                <a:cs typeface="Times New Roman" panose="02020603050405020304" pitchFamily="18" charset="0"/>
              </a:rPr>
              <a:t>The Policy &amp; Land Use Test questions </a:t>
            </a:r>
            <a:endParaRPr lang="en-US" sz="2800" dirty="0"/>
          </a:p>
        </p:txBody>
      </p:sp>
      <p:sp>
        <p:nvSpPr>
          <p:cNvPr id="11" name="Rectangle 10"/>
          <p:cNvSpPr/>
          <p:nvPr/>
        </p:nvSpPr>
        <p:spPr>
          <a:xfrm>
            <a:off x="860357" y="1595633"/>
            <a:ext cx="7378764" cy="461665"/>
          </a:xfrm>
          <a:prstGeom prst="rect">
            <a:avLst/>
          </a:prstGeom>
        </p:spPr>
        <p:txBody>
          <a:bodyPr wrap="square">
            <a:spAutoFit/>
          </a:bodyPr>
          <a:lstStyle/>
          <a:p>
            <a:pPr marL="457200" indent="-457200">
              <a:buFont typeface="Wingdings" panose="05000000000000000000" pitchFamily="2" charset="2"/>
              <a:buChar char="q"/>
            </a:pPr>
            <a:r>
              <a:rPr lang="en-US" sz="2400" dirty="0" smtClean="0">
                <a:solidFill>
                  <a:schemeClr val="bg1"/>
                </a:solidFill>
                <a:latin typeface="Times New Roman" panose="02020603050405020304" pitchFamily="18" charset="0"/>
                <a:cs typeface="Times New Roman" panose="02020603050405020304" pitchFamily="18" charset="0"/>
              </a:rPr>
              <a:t>Objective 3 of the Policy &amp; Land Use Test:</a:t>
            </a:r>
          </a:p>
        </p:txBody>
      </p:sp>
      <p:sp>
        <p:nvSpPr>
          <p:cNvPr id="12" name="Rectangle 11"/>
          <p:cNvSpPr/>
          <p:nvPr/>
        </p:nvSpPr>
        <p:spPr>
          <a:xfrm>
            <a:off x="922580" y="2508836"/>
            <a:ext cx="7505427" cy="2769989"/>
          </a:xfrm>
          <a:prstGeom prst="rect">
            <a:avLst/>
          </a:prstGeom>
        </p:spPr>
        <p:txBody>
          <a:bodyPr wrap="square">
            <a:spAutoFit/>
          </a:bodyPr>
          <a:lstStyle/>
          <a:p>
            <a:pPr marL="458788" indent="-458788">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Show </a:t>
            </a:r>
            <a:r>
              <a:rPr lang="en-US" sz="2000" dirty="0">
                <a:solidFill>
                  <a:schemeClr val="bg1"/>
                </a:solidFill>
                <a:latin typeface="Times New Roman" panose="02020603050405020304" pitchFamily="18" charset="0"/>
                <a:cs typeface="Times New Roman" panose="02020603050405020304" pitchFamily="18" charset="0"/>
              </a:rPr>
              <a:t>up-to-date knowledge on the following</a:t>
            </a:r>
            <a:r>
              <a:rPr lang="en-US" sz="2000" dirty="0" smtClean="0">
                <a:solidFill>
                  <a:schemeClr val="bg1"/>
                </a:solidFill>
                <a:latin typeface="Times New Roman" panose="02020603050405020304" pitchFamily="18" charset="0"/>
                <a:cs typeface="Times New Roman" panose="02020603050405020304" pitchFamily="18" charset="0"/>
              </a:rPr>
              <a:t>:</a:t>
            </a:r>
          </a:p>
          <a:p>
            <a:pPr marL="1371600" indent="-45720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Current land and water use laws and their effects </a:t>
            </a:r>
          </a:p>
          <a:p>
            <a:pPr marL="1371600" indent="-45720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Historical significance of natural resources law  </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May include current </a:t>
            </a:r>
            <a:r>
              <a:rPr lang="en-US" sz="1600" dirty="0">
                <a:solidFill>
                  <a:schemeClr val="bg1"/>
                </a:solidFill>
                <a:latin typeface="Times New Roman" panose="02020603050405020304" pitchFamily="18" charset="0"/>
                <a:cs typeface="Times New Roman" panose="02020603050405020304" pitchFamily="18" charset="0"/>
              </a:rPr>
              <a:t>bills</a:t>
            </a:r>
          </a:p>
          <a:p>
            <a:pPr marL="1371600" indent="-457200">
              <a:buFont typeface="Wingdings" panose="05000000000000000000" pitchFamily="2" charset="2"/>
              <a:buChar char="Ø"/>
            </a:pPr>
            <a:r>
              <a:rPr lang="en-US" dirty="0" smtClean="0">
                <a:solidFill>
                  <a:schemeClr val="bg1"/>
                </a:solidFill>
                <a:latin typeface="Times New Roman" panose="02020603050405020304" pitchFamily="18" charset="0"/>
                <a:cs typeface="Times New Roman" panose="02020603050405020304" pitchFamily="18" charset="0"/>
              </a:rPr>
              <a:t>Historical </a:t>
            </a:r>
            <a:r>
              <a:rPr lang="en-US" dirty="0">
                <a:solidFill>
                  <a:schemeClr val="bg1"/>
                </a:solidFill>
                <a:latin typeface="Times New Roman" panose="02020603050405020304" pitchFamily="18" charset="0"/>
                <a:cs typeface="Times New Roman" panose="02020603050405020304" pitchFamily="18" charset="0"/>
              </a:rPr>
              <a:t>figures in conservation and natural resources</a:t>
            </a:r>
          </a:p>
          <a:p>
            <a:pPr marL="1371600" indent="-45720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Plants and animals protected </a:t>
            </a:r>
            <a:r>
              <a:rPr lang="en-US" dirty="0" smtClean="0">
                <a:solidFill>
                  <a:schemeClr val="bg1"/>
                </a:solidFill>
                <a:latin typeface="Times New Roman" panose="02020603050405020304" pitchFamily="18" charset="0"/>
                <a:cs typeface="Times New Roman" panose="02020603050405020304" pitchFamily="18" charset="0"/>
              </a:rPr>
              <a:t>by T</a:t>
            </a:r>
            <a:r>
              <a:rPr lang="en-US" sz="1600" dirty="0" smtClean="0">
                <a:solidFill>
                  <a:schemeClr val="bg1"/>
                </a:solidFill>
                <a:latin typeface="Times New Roman" panose="02020603050405020304" pitchFamily="18" charset="0"/>
                <a:cs typeface="Times New Roman" panose="02020603050405020304" pitchFamily="18" charset="0"/>
              </a:rPr>
              <a:t>he </a:t>
            </a:r>
            <a:r>
              <a:rPr lang="en-US" sz="1600" dirty="0">
                <a:solidFill>
                  <a:schemeClr val="bg1"/>
                </a:solidFill>
                <a:latin typeface="Times New Roman" panose="02020603050405020304" pitchFamily="18" charset="0"/>
                <a:cs typeface="Times New Roman" panose="02020603050405020304" pitchFamily="18" charset="0"/>
              </a:rPr>
              <a:t>Endangered Species Act</a:t>
            </a:r>
          </a:p>
          <a:p>
            <a:pPr marL="1371600" indent="-45720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Current policies in </a:t>
            </a:r>
            <a:r>
              <a:rPr lang="en-US" dirty="0" smtClean="0">
                <a:solidFill>
                  <a:schemeClr val="bg1"/>
                </a:solidFill>
                <a:latin typeface="Times New Roman" panose="02020603050405020304" pitchFamily="18" charset="0"/>
                <a:cs typeface="Times New Roman" panose="02020603050405020304" pitchFamily="18" charset="0"/>
              </a:rPr>
              <a:t>regulation and regulatory issues</a:t>
            </a:r>
            <a:endParaRPr lang="en-US" dirty="0">
              <a:solidFill>
                <a:schemeClr val="bg1"/>
              </a:solidFill>
              <a:latin typeface="Times New Roman" panose="02020603050405020304" pitchFamily="18" charset="0"/>
              <a:cs typeface="Times New Roman" panose="02020603050405020304" pitchFamily="18" charset="0"/>
            </a:endParaRP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Water rights issues</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Protection </a:t>
            </a:r>
            <a:r>
              <a:rPr lang="en-US" sz="1600" dirty="0">
                <a:solidFill>
                  <a:schemeClr val="bg1"/>
                </a:solidFill>
                <a:latin typeface="Times New Roman" panose="02020603050405020304" pitchFamily="18" charset="0"/>
                <a:cs typeface="Times New Roman" panose="02020603050405020304" pitchFamily="18" charset="0"/>
              </a:rPr>
              <a:t>of </a:t>
            </a:r>
            <a:r>
              <a:rPr lang="en-US" sz="1600" dirty="0" smtClean="0">
                <a:solidFill>
                  <a:schemeClr val="bg1"/>
                </a:solidFill>
                <a:latin typeface="Times New Roman" panose="02020603050405020304" pitchFamily="18" charset="0"/>
                <a:cs typeface="Times New Roman" panose="02020603050405020304" pitchFamily="18" charset="0"/>
              </a:rPr>
              <a:t>wetlands</a:t>
            </a:r>
          </a:p>
          <a:p>
            <a:pPr marL="2286000" indent="-457200">
              <a:buFont typeface="Wingdings" panose="05000000000000000000" pitchFamily="2" charset="2"/>
              <a:buChar char="ü"/>
            </a:pPr>
            <a:r>
              <a:rPr lang="en-US" sz="1600" dirty="0" smtClean="0">
                <a:solidFill>
                  <a:schemeClr val="bg1"/>
                </a:solidFill>
                <a:latin typeface="Times New Roman" panose="02020603050405020304" pitchFamily="18" charset="0"/>
                <a:cs typeface="Times New Roman" panose="02020603050405020304" pitchFamily="18" charset="0"/>
              </a:rPr>
              <a:t>Issues related to multi-state compacts</a:t>
            </a:r>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286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barn(inVertical)">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barn(inVertical)">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500"/>
                                        <p:tgtEl>
                                          <p:spTgt spid="1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barn(inVertical)">
                                      <p:cBhvr>
                                        <p:cTn id="33" dur="500"/>
                                        <p:tgtEl>
                                          <p:spTgt spid="1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barn(inVertical)">
                                      <p:cBhvr>
                                        <p:cTn id="38" dur="500"/>
                                        <p:tgtEl>
                                          <p:spTgt spid="1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Effect transition="in" filter="barn(inVertical)">
                                      <p:cBhvr>
                                        <p:cTn id="43" dur="500"/>
                                        <p:tgtEl>
                                          <p:spTgt spid="1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xEl>
                                              <p:pRg st="7" end="7"/>
                                            </p:txEl>
                                          </p:spTgt>
                                        </p:tgtEl>
                                        <p:attrNameLst>
                                          <p:attrName>style.visibility</p:attrName>
                                        </p:attrNameLst>
                                      </p:cBhvr>
                                      <p:to>
                                        <p:strVal val="visible"/>
                                      </p:to>
                                    </p:set>
                                    <p:animEffect transition="in" filter="fade">
                                      <p:cBhvr>
                                        <p:cTn id="48" dur="500"/>
                                        <p:tgtEl>
                                          <p:spTgt spid="1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xEl>
                                              <p:pRg st="8" end="8"/>
                                            </p:txEl>
                                          </p:spTgt>
                                        </p:tgtEl>
                                        <p:attrNameLst>
                                          <p:attrName>style.visibility</p:attrName>
                                        </p:attrNameLst>
                                      </p:cBhvr>
                                      <p:to>
                                        <p:strVal val="visible"/>
                                      </p:to>
                                    </p:set>
                                    <p:animEffect transition="in" filter="fade">
                                      <p:cBhvr>
                                        <p:cTn id="53" dur="500"/>
                                        <p:tgtEl>
                                          <p:spTgt spid="12">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xEl>
                                              <p:pRg st="9" end="9"/>
                                            </p:txEl>
                                          </p:spTgt>
                                        </p:tgtEl>
                                        <p:attrNameLst>
                                          <p:attrName>style.visibility</p:attrName>
                                        </p:attrNameLst>
                                      </p:cBhvr>
                                      <p:to>
                                        <p:strVal val="visible"/>
                                      </p:to>
                                    </p:set>
                                    <p:animEffect transition="in" filter="fade">
                                      <p:cBhvr>
                                        <p:cTn id="58"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798126" y="1307433"/>
            <a:ext cx="533190" cy="410331"/>
          </a:xfrm>
        </p:spPr>
        <p:txBody>
          <a:bodyPr>
            <a:normAutofit/>
          </a:bodyPr>
          <a:lstStyle/>
          <a:p>
            <a:endParaRPr lang="en-US" sz="800" dirty="0"/>
          </a:p>
        </p:txBody>
      </p:sp>
      <p:grpSp>
        <p:nvGrpSpPr>
          <p:cNvPr id="8" name="Group 7"/>
          <p:cNvGrpSpPr/>
          <p:nvPr/>
        </p:nvGrpSpPr>
        <p:grpSpPr>
          <a:xfrm>
            <a:off x="1681323" y="599509"/>
            <a:ext cx="4723263" cy="5949041"/>
            <a:chOff x="4700952" y="820332"/>
            <a:chExt cx="3792354" cy="5091789"/>
          </a:xfrm>
        </p:grpSpPr>
        <p:sp>
          <p:nvSpPr>
            <p:cNvPr id="3" name="Rectangle 2"/>
            <p:cNvSpPr/>
            <p:nvPr/>
          </p:nvSpPr>
          <p:spPr>
            <a:xfrm>
              <a:off x="4700952" y="820332"/>
              <a:ext cx="3792354" cy="4879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9506485"/>
                </p:ext>
              </p:extLst>
            </p:nvPr>
          </p:nvGraphicFramePr>
          <p:xfrm>
            <a:off x="4852606" y="1011036"/>
            <a:ext cx="3536057" cy="4901085"/>
          </p:xfrm>
          <a:graphic>
            <a:graphicData uri="http://schemas.openxmlformats.org/presentationml/2006/ole">
              <mc:AlternateContent xmlns:mc="http://schemas.openxmlformats.org/markup-compatibility/2006">
                <mc:Choice xmlns:v="urn:schemas-microsoft-com:vml" Requires="v">
                  <p:oleObj spid="_x0000_s1129" name="Document" r:id="rId3" imgW="5940848" imgH="8246085" progId="Word.Document.8">
                    <p:embed/>
                  </p:oleObj>
                </mc:Choice>
                <mc:Fallback>
                  <p:oleObj name="Document" r:id="rId3" imgW="5940848" imgH="8246085" progId="Word.Document.8">
                    <p:embed/>
                    <p:pic>
                      <p:nvPicPr>
                        <p:cNvPr id="2" name="Object 1"/>
                        <p:cNvPicPr/>
                        <p:nvPr/>
                      </p:nvPicPr>
                      <p:blipFill>
                        <a:blip r:embed="rId4"/>
                        <a:stretch>
                          <a:fillRect/>
                        </a:stretch>
                      </p:blipFill>
                      <p:spPr>
                        <a:xfrm>
                          <a:off x="4852606" y="1011036"/>
                          <a:ext cx="3536057" cy="4901085"/>
                        </a:xfrm>
                        <a:prstGeom prst="rect">
                          <a:avLst/>
                        </a:prstGeom>
                      </p:spPr>
                    </p:pic>
                  </p:oleObj>
                </mc:Fallback>
              </mc:AlternateContent>
            </a:graphicData>
          </a:graphic>
        </p:graphicFrame>
      </p:grpSp>
      <p:pic>
        <p:nvPicPr>
          <p:cNvPr id="12" name="Picture 11"/>
          <p:cNvPicPr>
            <a:picLocks noChangeAspect="1"/>
          </p:cNvPicPr>
          <p:nvPr/>
        </p:nvPicPr>
        <p:blipFill>
          <a:blip r:embed="rId5"/>
          <a:stretch>
            <a:fillRect/>
          </a:stretch>
        </p:blipFill>
        <p:spPr>
          <a:xfrm rot="16200000">
            <a:off x="7241795" y="1362708"/>
            <a:ext cx="1645851" cy="1113059"/>
          </a:xfrm>
          <a:prstGeom prst="rect">
            <a:avLst/>
          </a:prstGeom>
        </p:spPr>
      </p:pic>
    </p:spTree>
    <p:extLst>
      <p:ext uri="{BB962C8B-B14F-4D97-AF65-F5344CB8AC3E}">
        <p14:creationId xmlns:p14="http://schemas.microsoft.com/office/powerpoint/2010/main" val="2667803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720953" y="1609900"/>
            <a:ext cx="408062" cy="357738"/>
          </a:xfrm>
        </p:spPr>
        <p:txBody>
          <a:bodyPr>
            <a:normAutofit/>
          </a:bodyPr>
          <a:lstStyle/>
          <a:p>
            <a:endParaRPr lang="en-US" sz="8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3798" b="6202"/>
          <a:stretch/>
        </p:blipFill>
        <p:spPr>
          <a:xfrm>
            <a:off x="712684" y="2828780"/>
            <a:ext cx="3571822" cy="3297487"/>
          </a:xfrm>
          <a:prstGeom prst="rect">
            <a:avLst/>
          </a:prstGeom>
        </p:spPr>
      </p:pic>
      <p:sp>
        <p:nvSpPr>
          <p:cNvPr id="3" name="TextBox 2"/>
          <p:cNvSpPr txBox="1"/>
          <p:nvPr/>
        </p:nvSpPr>
        <p:spPr>
          <a:xfrm>
            <a:off x="4499656" y="2806773"/>
            <a:ext cx="3577134" cy="1200329"/>
          </a:xfrm>
          <a:prstGeom prst="rect">
            <a:avLst/>
          </a:prstGeom>
          <a:noFill/>
        </p:spPr>
        <p:txBody>
          <a:bodyPr wrap="square" rtlCol="0">
            <a:spAutoFit/>
          </a:bodyPr>
          <a:lstStyle/>
          <a:p>
            <a:pPr algn="ctr"/>
            <a:r>
              <a:rPr lang="en-US" sz="2400" i="1" dirty="0" smtClean="0">
                <a:solidFill>
                  <a:schemeClr val="bg1"/>
                </a:solidFill>
                <a:latin typeface="Times New Roman" panose="02020603050405020304" pitchFamily="18" charset="0"/>
                <a:cs typeface="Times New Roman" panose="02020603050405020304" pitchFamily="18" charset="0"/>
              </a:rPr>
              <a:t>Halsey National Forest,  State Envirothon Competition, 2008</a:t>
            </a:r>
            <a:endParaRPr lang="en-US" sz="2400" i="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273" r="2006" b="20385"/>
          <a:stretch/>
        </p:blipFill>
        <p:spPr>
          <a:xfrm>
            <a:off x="4510997" y="4116162"/>
            <a:ext cx="3917482" cy="2079058"/>
          </a:xfrm>
          <a:prstGeom prst="rect">
            <a:avLst/>
          </a:prstGeom>
        </p:spPr>
      </p:pic>
      <p:sp>
        <p:nvSpPr>
          <p:cNvPr id="10" name="Title 6"/>
          <p:cNvSpPr txBox="1">
            <a:spLocks/>
          </p:cNvSpPr>
          <p:nvPr/>
        </p:nvSpPr>
        <p:spPr bwMode="gray">
          <a:xfrm>
            <a:off x="913371" y="1322109"/>
            <a:ext cx="6955259" cy="1296504"/>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Regional and the State Tests are multiple choice</a:t>
            </a:r>
          </a:p>
          <a:p>
            <a:pPr marL="1371600" indent="-457200">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The regional test is 25 questions</a:t>
            </a:r>
          </a:p>
          <a:p>
            <a:pPr marL="1371600" indent="-457200">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The state test is 50 questions</a:t>
            </a:r>
          </a:p>
          <a:p>
            <a:pPr marL="457200"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State test includes the questions from the regional test</a:t>
            </a:r>
            <a:endParaRPr lang="en-US" sz="20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rot="16200000">
            <a:off x="7253865" y="1270766"/>
            <a:ext cx="1645851" cy="1113059"/>
          </a:xfrm>
          <a:prstGeom prst="rect">
            <a:avLst/>
          </a:prstGeom>
        </p:spPr>
      </p:pic>
      <p:sp>
        <p:nvSpPr>
          <p:cNvPr id="12" name="Title 1"/>
          <p:cNvSpPr txBox="1">
            <a:spLocks/>
          </p:cNvSpPr>
          <p:nvPr/>
        </p:nvSpPr>
        <p:spPr bwMode="gray">
          <a:xfrm>
            <a:off x="913371" y="701463"/>
            <a:ext cx="6487260" cy="51237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atin typeface="Times New Roman" panose="02020603050405020304" pitchFamily="18" charset="0"/>
                <a:cs typeface="Times New Roman" panose="02020603050405020304" pitchFamily="18" charset="0"/>
              </a:rPr>
              <a:t>The Policy &amp; Land Use Test questions </a:t>
            </a:r>
            <a:endParaRPr lang="en-US" sz="2800" dirty="0"/>
          </a:p>
        </p:txBody>
      </p:sp>
    </p:spTree>
    <p:extLst>
      <p:ext uri="{BB962C8B-B14F-4D97-AF65-F5344CB8AC3E}">
        <p14:creationId xmlns:p14="http://schemas.microsoft.com/office/powerpoint/2010/main" val="758976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 calcmode="lin" valueType="num">
                                      <p:cBhvr additive="base">
                                        <p:cTn id="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barn(inVertical)">
                                      <p:cBhvr>
                                        <p:cTn id="13" dur="500"/>
                                        <p:tgtEl>
                                          <p:spTgt spid="10">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barn(inVertical)">
                                      <p:cBhvr>
                                        <p:cTn id="18" dur="500"/>
                                        <p:tgtEl>
                                          <p:spTgt spid="10">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 calcmode="lin" valueType="num">
                                      <p:cBhvr additive="base">
                                        <p:cTn id="2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844589" y="1865221"/>
            <a:ext cx="630938" cy="237073"/>
          </a:xfrm>
        </p:spPr>
        <p:txBody>
          <a:bodyPr>
            <a:normAutofit/>
          </a:bodyPr>
          <a:lstStyle/>
          <a:p>
            <a:endParaRPr lang="en-US" sz="800" dirty="0"/>
          </a:p>
        </p:txBody>
      </p:sp>
      <p:pic>
        <p:nvPicPr>
          <p:cNvPr id="11" name="Picture 10"/>
          <p:cNvPicPr>
            <a:picLocks noChangeAspect="1"/>
          </p:cNvPicPr>
          <p:nvPr/>
        </p:nvPicPr>
        <p:blipFill>
          <a:blip r:embed="rId3"/>
          <a:stretch>
            <a:fillRect/>
          </a:stretch>
        </p:blipFill>
        <p:spPr>
          <a:xfrm rot="16200000">
            <a:off x="7264169" y="1308691"/>
            <a:ext cx="1645851" cy="1113059"/>
          </a:xfrm>
          <a:prstGeom prst="rect">
            <a:avLst/>
          </a:prstGeom>
        </p:spPr>
      </p:pic>
      <p:grpSp>
        <p:nvGrpSpPr>
          <p:cNvPr id="20" name="Group 19"/>
          <p:cNvGrpSpPr/>
          <p:nvPr/>
        </p:nvGrpSpPr>
        <p:grpSpPr>
          <a:xfrm>
            <a:off x="656338" y="2593752"/>
            <a:ext cx="4284857" cy="3738037"/>
            <a:chOff x="767455" y="3197457"/>
            <a:chExt cx="4217780" cy="3745100"/>
          </a:xfrm>
        </p:grpSpPr>
        <p:graphicFrame>
          <p:nvGraphicFramePr>
            <p:cNvPr id="6" name="Object 5"/>
            <p:cNvGraphicFramePr>
              <a:graphicFrameLocks noChangeAspect="1"/>
            </p:cNvGraphicFramePr>
            <p:nvPr>
              <p:extLst>
                <p:ext uri="{D42A27DB-BD31-4B8C-83A1-F6EECF244321}">
                  <p14:modId xmlns:p14="http://schemas.microsoft.com/office/powerpoint/2010/main" val="2694814570"/>
                </p:ext>
              </p:extLst>
            </p:nvPr>
          </p:nvGraphicFramePr>
          <p:xfrm>
            <a:off x="767455" y="3197457"/>
            <a:ext cx="4217780" cy="3259195"/>
          </p:xfrm>
          <a:graphic>
            <a:graphicData uri="http://schemas.openxmlformats.org/presentationml/2006/ole">
              <mc:AlternateContent xmlns:mc="http://schemas.openxmlformats.org/markup-compatibility/2006">
                <mc:Choice xmlns:v="urn:schemas-microsoft-com:vml" Requires="v">
                  <p:oleObj spid="_x0000_s2269" name="Acrobat Document" r:id="rId4" imgW="7543800" imgH="5829153" progId="AcroExch.Document.DC">
                    <p:embed/>
                  </p:oleObj>
                </mc:Choice>
                <mc:Fallback>
                  <p:oleObj name="Acrobat Document" r:id="rId4" imgW="7543800" imgH="5829153" progId="AcroExch.Document.DC">
                    <p:embed/>
                    <p:pic>
                      <p:nvPicPr>
                        <p:cNvPr id="0" name=""/>
                        <p:cNvPicPr/>
                        <p:nvPr/>
                      </p:nvPicPr>
                      <p:blipFill>
                        <a:blip r:embed="rId5"/>
                        <a:stretch>
                          <a:fillRect/>
                        </a:stretch>
                      </p:blipFill>
                      <p:spPr>
                        <a:xfrm>
                          <a:off x="767455" y="3197457"/>
                          <a:ext cx="4217780" cy="3259195"/>
                        </a:xfrm>
                        <a:prstGeom prst="rect">
                          <a:avLst/>
                        </a:prstGeom>
                      </p:spPr>
                    </p:pic>
                  </p:oleObj>
                </mc:Fallback>
              </mc:AlternateContent>
            </a:graphicData>
          </a:graphic>
        </p:graphicFrame>
        <p:sp>
          <p:nvSpPr>
            <p:cNvPr id="13" name="Title 3"/>
            <p:cNvSpPr txBox="1">
              <a:spLocks/>
            </p:cNvSpPr>
            <p:nvPr/>
          </p:nvSpPr>
          <p:spPr bwMode="gray">
            <a:xfrm>
              <a:off x="1241484" y="6367588"/>
              <a:ext cx="3243837" cy="574969"/>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200" b="1" dirty="0" smtClean="0">
                  <a:solidFill>
                    <a:schemeClr val="bg1"/>
                  </a:solidFill>
                  <a:latin typeface="Times New Roman" panose="02020603050405020304" pitchFamily="18" charset="0"/>
                  <a:cs typeface="Times New Roman" panose="02020603050405020304" pitchFamily="18" charset="0"/>
                </a:rPr>
                <a:t>Map #1:  Restrictions of Surface Water Appropriations in Nebraska</a:t>
              </a:r>
              <a:endParaRPr lang="en-US" sz="1200" b="1" dirty="0">
                <a:solidFill>
                  <a:schemeClr val="bg1"/>
                </a:solidFill>
                <a:latin typeface="Times New Roman" panose="02020603050405020304" pitchFamily="18" charset="0"/>
                <a:cs typeface="Times New Roman" panose="02020603050405020304" pitchFamily="18" charset="0"/>
              </a:endParaRPr>
            </a:p>
          </p:txBody>
        </p:sp>
      </p:grpSp>
      <p:sp>
        <p:nvSpPr>
          <p:cNvPr id="14" name="Title 3"/>
          <p:cNvSpPr txBox="1">
            <a:spLocks/>
          </p:cNvSpPr>
          <p:nvPr/>
        </p:nvSpPr>
        <p:spPr bwMode="gray">
          <a:xfrm>
            <a:off x="1016501" y="1174382"/>
            <a:ext cx="6698154" cy="1419370"/>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2600" indent="-4572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L</a:t>
            </a:r>
            <a:r>
              <a:rPr lang="en-US" sz="2000" dirty="0" smtClean="0">
                <a:solidFill>
                  <a:schemeClr val="bg1"/>
                </a:solidFill>
                <a:latin typeface="Times New Roman" panose="02020603050405020304" pitchFamily="18" charset="0"/>
                <a:cs typeface="Times New Roman" panose="02020603050405020304" pitchFamily="18" charset="0"/>
              </a:rPr>
              <a:t>ast </a:t>
            </a:r>
            <a:r>
              <a:rPr lang="en-US" sz="2000" u="sng" dirty="0" smtClean="0">
                <a:solidFill>
                  <a:schemeClr val="bg1"/>
                </a:solidFill>
                <a:latin typeface="Times New Roman" panose="02020603050405020304" pitchFamily="18" charset="0"/>
                <a:cs typeface="Times New Roman" panose="02020603050405020304" pitchFamily="18" charset="0"/>
              </a:rPr>
              <a:t>three questions </a:t>
            </a:r>
            <a:r>
              <a:rPr lang="en-US" sz="2000" dirty="0" smtClean="0">
                <a:solidFill>
                  <a:schemeClr val="bg1"/>
                </a:solidFill>
                <a:latin typeface="Times New Roman" panose="02020603050405020304" pitchFamily="18" charset="0"/>
                <a:cs typeface="Times New Roman" panose="02020603050405020304" pitchFamily="18" charset="0"/>
              </a:rPr>
              <a:t>are each associated with a map</a:t>
            </a:r>
          </a:p>
          <a:p>
            <a:pPr marL="482600" indent="-457200">
              <a:buFont typeface="Arial" panose="020B0604020202020204" pitchFamily="34" charset="0"/>
              <a:buChar char="•"/>
            </a:pPr>
            <a:endParaRPr lang="en-US" sz="800" dirty="0" smtClean="0">
              <a:solidFill>
                <a:schemeClr val="bg1"/>
              </a:solidFill>
              <a:latin typeface="Times New Roman" panose="02020603050405020304" pitchFamily="18" charset="0"/>
              <a:cs typeface="Times New Roman" panose="02020603050405020304" pitchFamily="18" charset="0"/>
            </a:endParaRPr>
          </a:p>
          <a:p>
            <a:pPr marL="482600" indent="-457200">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No Prior knowledge needed to answer these questions</a:t>
            </a:r>
          </a:p>
          <a:p>
            <a:pPr marL="1371600" indent="-457200">
              <a:buFont typeface="Wingdings" panose="05000000000000000000" pitchFamily="2" charset="2"/>
              <a:buChar char="Ø"/>
            </a:pPr>
            <a:r>
              <a:rPr lang="en-US" sz="1800" dirty="0" smtClean="0">
                <a:solidFill>
                  <a:schemeClr val="bg1"/>
                </a:solidFill>
                <a:latin typeface="Times New Roman" panose="02020603050405020304" pitchFamily="18" charset="0"/>
                <a:cs typeface="Times New Roman" panose="02020603050405020304" pitchFamily="18" charset="0"/>
              </a:rPr>
              <a:t>Designed to </a:t>
            </a:r>
            <a:r>
              <a:rPr lang="en-US" sz="1800" dirty="0" smtClean="0">
                <a:solidFill>
                  <a:schemeClr val="bg1"/>
                </a:solidFill>
                <a:latin typeface="Times New Roman" panose="02020603050405020304" pitchFamily="18" charset="0"/>
                <a:cs typeface="Times New Roman" panose="02020603050405020304" pitchFamily="18" charset="0"/>
              </a:rPr>
              <a:t>test </a:t>
            </a:r>
            <a:r>
              <a:rPr lang="en-US" sz="1800" dirty="0" smtClean="0">
                <a:solidFill>
                  <a:schemeClr val="bg1"/>
                </a:solidFill>
                <a:latin typeface="Times New Roman" panose="02020603050405020304" pitchFamily="18" charset="0"/>
                <a:cs typeface="Times New Roman" panose="02020603050405020304" pitchFamily="18" charset="0"/>
              </a:rPr>
              <a:t>map reading skills</a:t>
            </a:r>
          </a:p>
          <a:p>
            <a:pPr marL="1371600" indent="-457200">
              <a:buFont typeface="Wingdings" panose="05000000000000000000" pitchFamily="2" charset="2"/>
              <a:buChar char="Ø"/>
            </a:pPr>
            <a:r>
              <a:rPr lang="en-US" sz="1800" dirty="0" smtClean="0">
                <a:solidFill>
                  <a:schemeClr val="bg1"/>
                </a:solidFill>
                <a:latin typeface="Times New Roman" panose="02020603050405020304" pitchFamily="18" charset="0"/>
                <a:cs typeface="Times New Roman" panose="02020603050405020304" pitchFamily="18" charset="0"/>
              </a:rPr>
              <a:t>Ability to follow directions</a:t>
            </a:r>
          </a:p>
        </p:txBody>
      </p:sp>
      <p:sp>
        <p:nvSpPr>
          <p:cNvPr id="15" name="Title 3"/>
          <p:cNvSpPr txBox="1">
            <a:spLocks/>
          </p:cNvSpPr>
          <p:nvPr/>
        </p:nvSpPr>
        <p:spPr bwMode="gray">
          <a:xfrm>
            <a:off x="4589641" y="2981702"/>
            <a:ext cx="4368382" cy="913877"/>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800" dirty="0" smtClean="0">
              <a:solidFill>
                <a:schemeClr val="bg1"/>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5006666" y="2820233"/>
            <a:ext cx="3534332" cy="2660340"/>
            <a:chOff x="4968815" y="2688147"/>
            <a:chExt cx="3534332" cy="3391932"/>
          </a:xfrm>
        </p:grpSpPr>
        <p:sp>
          <p:nvSpPr>
            <p:cNvPr id="5" name="Rectangle 4"/>
            <p:cNvSpPr/>
            <p:nvPr/>
          </p:nvSpPr>
          <p:spPr>
            <a:xfrm>
              <a:off x="4968815" y="2688147"/>
              <a:ext cx="3534332" cy="33919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63707" y="2725839"/>
              <a:ext cx="3411820" cy="28315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Please refer to “</a:t>
              </a:r>
              <a:r>
                <a:rPr lang="en-US" sz="800" u="sng" dirty="0">
                  <a:latin typeface="Times New Roman" panose="02020603050405020304" pitchFamily="18" charset="0"/>
                  <a:cs typeface="Times New Roman" panose="02020603050405020304" pitchFamily="18" charset="0"/>
                </a:rPr>
                <a:t>Map #1:  Restrictions on Surface Water Appropriations in Nebraska</a:t>
              </a:r>
              <a:r>
                <a:rPr lang="en-US" sz="800" dirty="0">
                  <a:latin typeface="Times New Roman" panose="02020603050405020304" pitchFamily="18" charset="0"/>
                  <a:cs typeface="Times New Roman" panose="02020603050405020304" pitchFamily="18" charset="0"/>
                </a:rPr>
                <a:t>” map for the following question.  Pay attention to the colors and patterns of each of the restricted areas and how they relate to each of the Natural Resources Districts (NRDs) or counties.  A map with this information is located on the Nebraska Department of Natural Resources website, but no prior knowledge of the restricted areas is necessary to answer these questions; this will test your map reading skills.  (Hint:  Note that parts of the stays and moratoriums do overlap.)</a:t>
              </a:r>
            </a:p>
            <a:p>
              <a:r>
                <a:rPr lang="en-US" sz="800" dirty="0">
                  <a:latin typeface="Times New Roman" panose="02020603050405020304" pitchFamily="18" charset="0"/>
                  <a:cs typeface="Times New Roman" panose="02020603050405020304" pitchFamily="18" charset="0"/>
                </a:rPr>
                <a:t> </a:t>
              </a:r>
            </a:p>
            <a:p>
              <a:r>
                <a:rPr lang="en-US" sz="800" dirty="0">
                  <a:latin typeface="Times New Roman" panose="02020603050405020304" pitchFamily="18" charset="0"/>
                  <a:cs typeface="Times New Roman" panose="02020603050405020304" pitchFamily="18" charset="0"/>
                </a:rPr>
                <a:t>00.	According to the map, which of the following NRDs are located in the </a:t>
              </a:r>
              <a:r>
                <a:rPr lang="en-US" sz="800" u="sng" dirty="0">
                  <a:latin typeface="Times New Roman" panose="02020603050405020304" pitchFamily="18" charset="0"/>
                  <a:cs typeface="Times New Roman" panose="02020603050405020304" pitchFamily="18" charset="0"/>
                </a:rPr>
                <a:t>No New Surface Water Appropriations (Moratoriums)</a:t>
              </a:r>
              <a:r>
                <a:rPr lang="en-US" sz="800" dirty="0">
                  <a:latin typeface="Times New Roman" panose="02020603050405020304" pitchFamily="18" charset="0"/>
                  <a:cs typeface="Times New Roman" panose="02020603050405020304" pitchFamily="18" charset="0"/>
                </a:rPr>
                <a:t> areas as of September 09, 2011?</a:t>
              </a:r>
            </a:p>
            <a:p>
              <a:pPr lvl="0"/>
              <a:r>
                <a:rPr lang="en-US" sz="800" dirty="0">
                  <a:latin typeface="Times New Roman" panose="02020603050405020304" pitchFamily="18" charset="0"/>
                  <a:cs typeface="Times New Roman" panose="02020603050405020304" pitchFamily="18" charset="0"/>
                </a:rPr>
                <a:t>Nemaha, Lower Big Blue, Upper Big Blue, Little Blue, Lewis &amp; Clark, </a:t>
              </a:r>
              <a:r>
                <a:rPr lang="en-US" sz="800" dirty="0" err="1">
                  <a:latin typeface="Times New Roman" panose="02020603050405020304" pitchFamily="18" charset="0"/>
                  <a:cs typeface="Times New Roman" panose="02020603050405020304" pitchFamily="18" charset="0"/>
                </a:rPr>
                <a:t>Papio</a:t>
              </a:r>
              <a:r>
                <a:rPr lang="en-US" sz="800" dirty="0">
                  <a:latin typeface="Times New Roman" panose="02020603050405020304" pitchFamily="18" charset="0"/>
                  <a:cs typeface="Times New Roman" panose="02020603050405020304" pitchFamily="18" charset="0"/>
                </a:rPr>
                <a:t>-Missouri River, and part of the Lower Niobrara </a:t>
              </a:r>
            </a:p>
            <a:p>
              <a:pPr lvl="0"/>
              <a:r>
                <a:rPr lang="en-US" sz="800" b="1" dirty="0">
                  <a:latin typeface="Times New Roman" panose="02020603050405020304" pitchFamily="18" charset="0"/>
                  <a:cs typeface="Times New Roman" panose="02020603050405020304" pitchFamily="18" charset="0"/>
                </a:rPr>
                <a:t>North Platte, South Platte, Twin Platte, Central Platte, Upper Republican, Middle Republican, Lower Republican, part of the Upper Niobrara-White</a:t>
              </a:r>
              <a:endParaRPr lang="en-US" sz="800" dirty="0">
                <a:latin typeface="Times New Roman" panose="02020603050405020304" pitchFamily="18" charset="0"/>
                <a:cs typeface="Times New Roman" panose="02020603050405020304" pitchFamily="18" charset="0"/>
              </a:endParaRPr>
            </a:p>
            <a:p>
              <a:pPr lvl="0"/>
              <a:r>
                <a:rPr lang="en-US" sz="800" dirty="0">
                  <a:latin typeface="Times New Roman" panose="02020603050405020304" pitchFamily="18" charset="0"/>
                  <a:cs typeface="Times New Roman" panose="02020603050405020304" pitchFamily="18" charset="0"/>
                </a:rPr>
                <a:t>Upper Loup, Lower Loup, Upper Elkhorn, Lower Elkhorn, Lower Platte North and Lower Platte South</a:t>
              </a:r>
            </a:p>
            <a:p>
              <a:pPr lvl="0"/>
              <a:r>
                <a:rPr lang="en-US" sz="800" dirty="0">
                  <a:latin typeface="Times New Roman" panose="02020603050405020304" pitchFamily="18" charset="0"/>
                  <a:cs typeface="Times New Roman" panose="02020603050405020304" pitchFamily="18" charset="0"/>
                </a:rPr>
                <a:t>Upper Niobrara-White, North Platte, Twin Platte, Central Platte, part of the Tri-Basin, Middle Niobrara and part of the Lower Niobrara</a:t>
              </a:r>
            </a:p>
            <a:p>
              <a:endParaRPr lang="en-US" dirty="0"/>
            </a:p>
          </p:txBody>
        </p:sp>
      </p:grpSp>
      <p:sp>
        <p:nvSpPr>
          <p:cNvPr id="18" name="Title 1"/>
          <p:cNvSpPr txBox="1">
            <a:spLocks/>
          </p:cNvSpPr>
          <p:nvPr/>
        </p:nvSpPr>
        <p:spPr bwMode="gray">
          <a:xfrm>
            <a:off x="913371" y="701463"/>
            <a:ext cx="6487260" cy="51237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atin typeface="Times New Roman" panose="02020603050405020304" pitchFamily="18" charset="0"/>
                <a:cs typeface="Times New Roman" panose="02020603050405020304" pitchFamily="18" charset="0"/>
              </a:rPr>
              <a:t>The Policy &amp; Land Use Test questions </a:t>
            </a:r>
            <a:endParaRPr lang="en-US" sz="2800" dirty="0"/>
          </a:p>
        </p:txBody>
      </p:sp>
    </p:spTree>
    <p:extLst>
      <p:ext uri="{BB962C8B-B14F-4D97-AF65-F5344CB8AC3E}">
        <p14:creationId xmlns:p14="http://schemas.microsoft.com/office/powerpoint/2010/main" val="192621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barn(inVertical)">
                                      <p:cBhvr>
                                        <p:cTn id="19" dur="500"/>
                                        <p:tgtEl>
                                          <p:spTgt spid="1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Effect transition="in" filter="barn(inVertical)">
                                      <p:cBhvr>
                                        <p:cTn id="24" dur="500"/>
                                        <p:tgtEl>
                                          <p:spTgt spid="1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nodePh="1">
                                  <p:stCondLst>
                                    <p:cond delay="0"/>
                                  </p:stCondLst>
                                  <p:endCondLst>
                                    <p:cond evt="begin" delay="0">
                                      <p:tn val="39"/>
                                    </p:cond>
                                  </p:end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barn(inVertical)">
                                      <p:cBhvr>
                                        <p:cTn id="4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rot="10800000" flipV="1">
            <a:off x="7844589" y="1865221"/>
            <a:ext cx="630938" cy="237073"/>
          </a:xfrm>
        </p:spPr>
        <p:txBody>
          <a:bodyPr>
            <a:normAutofit/>
          </a:bodyPr>
          <a:lstStyle/>
          <a:p>
            <a:endParaRPr lang="en-US" sz="800" dirty="0"/>
          </a:p>
        </p:txBody>
      </p:sp>
      <p:pic>
        <p:nvPicPr>
          <p:cNvPr id="11" name="Picture 10"/>
          <p:cNvPicPr>
            <a:picLocks noChangeAspect="1"/>
          </p:cNvPicPr>
          <p:nvPr/>
        </p:nvPicPr>
        <p:blipFill>
          <a:blip r:embed="rId3"/>
          <a:stretch>
            <a:fillRect/>
          </a:stretch>
        </p:blipFill>
        <p:spPr>
          <a:xfrm rot="16200000">
            <a:off x="7264169" y="1308691"/>
            <a:ext cx="1645851" cy="1113059"/>
          </a:xfrm>
          <a:prstGeom prst="rect">
            <a:avLst/>
          </a:prstGeom>
        </p:spPr>
      </p:pic>
      <p:sp>
        <p:nvSpPr>
          <p:cNvPr id="15" name="Title 3"/>
          <p:cNvSpPr txBox="1">
            <a:spLocks/>
          </p:cNvSpPr>
          <p:nvPr/>
        </p:nvSpPr>
        <p:spPr bwMode="gray">
          <a:xfrm>
            <a:off x="492093" y="3003408"/>
            <a:ext cx="4368382" cy="913877"/>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800" dirty="0" smtClean="0">
              <a:solidFill>
                <a:schemeClr val="bg1"/>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663523" y="1614118"/>
            <a:ext cx="4028723" cy="3491720"/>
            <a:chOff x="663523" y="1614118"/>
            <a:chExt cx="4028723" cy="3491720"/>
          </a:xfrm>
        </p:grpSpPr>
        <p:graphicFrame>
          <p:nvGraphicFramePr>
            <p:cNvPr id="16" name="Object 15"/>
            <p:cNvGraphicFramePr>
              <a:graphicFrameLocks noChangeAspect="1"/>
            </p:cNvGraphicFramePr>
            <p:nvPr>
              <p:extLst>
                <p:ext uri="{D42A27DB-BD31-4B8C-83A1-F6EECF244321}">
                  <p14:modId xmlns:p14="http://schemas.microsoft.com/office/powerpoint/2010/main" val="949217854"/>
                </p:ext>
              </p:extLst>
            </p:nvPr>
          </p:nvGraphicFramePr>
          <p:xfrm>
            <a:off x="708222" y="1614118"/>
            <a:ext cx="3857295" cy="2980638"/>
          </p:xfrm>
          <a:graphic>
            <a:graphicData uri="http://schemas.openxmlformats.org/presentationml/2006/ole">
              <mc:AlternateContent xmlns:mc="http://schemas.openxmlformats.org/markup-compatibility/2006">
                <mc:Choice xmlns:v="urn:schemas-microsoft-com:vml" Requires="v">
                  <p:oleObj spid="_x0000_s5203" name="Acrobat Document" r:id="rId4" imgW="7543800" imgH="5829153" progId="AcroExch.Document.DC">
                    <p:embed/>
                  </p:oleObj>
                </mc:Choice>
                <mc:Fallback>
                  <p:oleObj name="Acrobat Document" r:id="rId4" imgW="7543800" imgH="5829153" progId="AcroExch.Document.DC">
                    <p:embed/>
                    <p:pic>
                      <p:nvPicPr>
                        <p:cNvPr id="16" name="Object 15"/>
                        <p:cNvPicPr/>
                        <p:nvPr/>
                      </p:nvPicPr>
                      <p:blipFill>
                        <a:blip r:embed="rId5"/>
                        <a:stretch>
                          <a:fillRect/>
                        </a:stretch>
                      </p:blipFill>
                      <p:spPr>
                        <a:xfrm>
                          <a:off x="708222" y="1614118"/>
                          <a:ext cx="3857295" cy="2980638"/>
                        </a:xfrm>
                        <a:prstGeom prst="rect">
                          <a:avLst/>
                        </a:prstGeom>
                      </p:spPr>
                    </p:pic>
                  </p:oleObj>
                </mc:Fallback>
              </mc:AlternateContent>
            </a:graphicData>
          </a:graphic>
        </p:graphicFrame>
        <p:sp>
          <p:nvSpPr>
            <p:cNvPr id="17" name="Title 3"/>
            <p:cNvSpPr txBox="1">
              <a:spLocks/>
            </p:cNvSpPr>
            <p:nvPr/>
          </p:nvSpPr>
          <p:spPr bwMode="gray">
            <a:xfrm>
              <a:off x="663523" y="4317562"/>
              <a:ext cx="4028723" cy="78827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200" b="1" dirty="0" smtClean="0">
                  <a:solidFill>
                    <a:schemeClr val="bg1"/>
                  </a:solidFill>
                  <a:latin typeface="Times New Roman" panose="02020603050405020304" pitchFamily="18" charset="0"/>
                  <a:cs typeface="Times New Roman" panose="02020603050405020304" pitchFamily="18" charset="0"/>
                </a:rPr>
                <a:t>Map #2:  Hydrologically Connected </a:t>
              </a:r>
              <a:r>
                <a:rPr lang="en-US" sz="1200" b="1" dirty="0">
                  <a:solidFill>
                    <a:schemeClr val="bg1"/>
                  </a:solidFill>
                  <a:latin typeface="Times New Roman" panose="02020603050405020304" pitchFamily="18" charset="0"/>
                  <a:cs typeface="Times New Roman" panose="02020603050405020304" pitchFamily="18" charset="0"/>
                </a:rPr>
                <a:t>Surface and Ground Water for Fully and </a:t>
              </a:r>
              <a:r>
                <a:rPr lang="en-US" sz="1200" b="1" dirty="0" err="1">
                  <a:solidFill>
                    <a:schemeClr val="bg1"/>
                  </a:solidFill>
                  <a:latin typeface="Times New Roman" panose="02020603050405020304" pitchFamily="18" charset="0"/>
                  <a:cs typeface="Times New Roman" panose="02020603050405020304" pitchFamily="18" charset="0"/>
                </a:rPr>
                <a:t>Overappropriated</a:t>
              </a:r>
              <a:r>
                <a:rPr lang="en-US" sz="1200" b="1" dirty="0">
                  <a:solidFill>
                    <a:schemeClr val="bg1"/>
                  </a:solidFill>
                  <a:latin typeface="Times New Roman" panose="02020603050405020304" pitchFamily="18" charset="0"/>
                  <a:cs typeface="Times New Roman" panose="02020603050405020304" pitchFamily="18" charset="0"/>
                </a:rPr>
                <a:t> Designations</a:t>
              </a:r>
              <a:endParaRPr lang="en-US" sz="1200" b="1" dirty="0">
                <a:latin typeface="Times New Roman" panose="02020603050405020304" pitchFamily="18" charset="0"/>
                <a:cs typeface="Times New Roman" panose="02020603050405020304" pitchFamily="18" charset="0"/>
              </a:endParaRPr>
            </a:p>
          </p:txBody>
        </p:sp>
      </p:grpSp>
      <p:sp>
        <p:nvSpPr>
          <p:cNvPr id="18" name="Title 1"/>
          <p:cNvSpPr txBox="1">
            <a:spLocks/>
          </p:cNvSpPr>
          <p:nvPr/>
        </p:nvSpPr>
        <p:spPr bwMode="gray">
          <a:xfrm>
            <a:off x="913371" y="701463"/>
            <a:ext cx="6487260" cy="512378"/>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atin typeface="Times New Roman" panose="02020603050405020304" pitchFamily="18" charset="0"/>
                <a:cs typeface="Times New Roman" panose="02020603050405020304" pitchFamily="18" charset="0"/>
              </a:rPr>
              <a:t>The Policy &amp; Land Use Test questions </a:t>
            </a:r>
            <a:endParaRPr lang="en-US" sz="2800" dirty="0"/>
          </a:p>
        </p:txBody>
      </p:sp>
      <p:grpSp>
        <p:nvGrpSpPr>
          <p:cNvPr id="8" name="Group 7"/>
          <p:cNvGrpSpPr/>
          <p:nvPr/>
        </p:nvGrpSpPr>
        <p:grpSpPr>
          <a:xfrm>
            <a:off x="4692247" y="2738439"/>
            <a:ext cx="3772064" cy="3342444"/>
            <a:chOff x="4692247" y="2738439"/>
            <a:chExt cx="3772064" cy="3342444"/>
          </a:xfrm>
        </p:grpSpPr>
        <p:graphicFrame>
          <p:nvGraphicFramePr>
            <p:cNvPr id="19" name="Object 18"/>
            <p:cNvGraphicFramePr>
              <a:graphicFrameLocks noChangeAspect="1"/>
            </p:cNvGraphicFramePr>
            <p:nvPr>
              <p:extLst>
                <p:ext uri="{D42A27DB-BD31-4B8C-83A1-F6EECF244321}">
                  <p14:modId xmlns:p14="http://schemas.microsoft.com/office/powerpoint/2010/main" val="4008990510"/>
                </p:ext>
              </p:extLst>
            </p:nvPr>
          </p:nvGraphicFramePr>
          <p:xfrm>
            <a:off x="4692247" y="2738439"/>
            <a:ext cx="3772064" cy="2914777"/>
          </p:xfrm>
          <a:graphic>
            <a:graphicData uri="http://schemas.openxmlformats.org/presentationml/2006/ole">
              <mc:AlternateContent xmlns:mc="http://schemas.openxmlformats.org/markup-compatibility/2006">
                <mc:Choice xmlns:v="urn:schemas-microsoft-com:vml" Requires="v">
                  <p:oleObj spid="_x0000_s5204" name="Acrobat Document" r:id="rId6" imgW="7543800" imgH="5829153" progId="AcroExch.Document.DC">
                    <p:embed/>
                  </p:oleObj>
                </mc:Choice>
                <mc:Fallback>
                  <p:oleObj name="Acrobat Document" r:id="rId6" imgW="7543800" imgH="5829153" progId="AcroExch.Document.DC">
                    <p:embed/>
                    <p:pic>
                      <p:nvPicPr>
                        <p:cNvPr id="11" name="Object 10"/>
                        <p:cNvPicPr/>
                        <p:nvPr/>
                      </p:nvPicPr>
                      <p:blipFill>
                        <a:blip r:embed="rId7"/>
                        <a:stretch>
                          <a:fillRect/>
                        </a:stretch>
                      </p:blipFill>
                      <p:spPr>
                        <a:xfrm>
                          <a:off x="4692247" y="2738439"/>
                          <a:ext cx="3772064" cy="2914777"/>
                        </a:xfrm>
                        <a:prstGeom prst="rect">
                          <a:avLst/>
                        </a:prstGeom>
                      </p:spPr>
                    </p:pic>
                  </p:oleObj>
                </mc:Fallback>
              </mc:AlternateContent>
            </a:graphicData>
          </a:graphic>
        </p:graphicFrame>
        <p:sp>
          <p:nvSpPr>
            <p:cNvPr id="20" name="Title 3"/>
            <p:cNvSpPr txBox="1">
              <a:spLocks/>
            </p:cNvSpPr>
            <p:nvPr/>
          </p:nvSpPr>
          <p:spPr bwMode="gray">
            <a:xfrm>
              <a:off x="4860475" y="5480688"/>
              <a:ext cx="3507147" cy="600195"/>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200" b="1" dirty="0" smtClean="0">
                  <a:solidFill>
                    <a:schemeClr val="bg1"/>
                  </a:solidFill>
                  <a:latin typeface="Times New Roman" panose="02020603050405020304" pitchFamily="18" charset="0"/>
                  <a:cs typeface="Times New Roman" panose="02020603050405020304" pitchFamily="18" charset="0"/>
                </a:rPr>
                <a:t>Map #3:  Fully and </a:t>
              </a:r>
              <a:r>
                <a:rPr lang="en-US" sz="1200" b="1" dirty="0" err="1" smtClean="0">
                  <a:solidFill>
                    <a:schemeClr val="bg1"/>
                  </a:solidFill>
                  <a:latin typeface="Times New Roman" panose="02020603050405020304" pitchFamily="18" charset="0"/>
                  <a:cs typeface="Times New Roman" panose="02020603050405020304" pitchFamily="18" charset="0"/>
                </a:rPr>
                <a:t>Overappropriated</a:t>
              </a:r>
              <a:r>
                <a:rPr lang="en-US" sz="1200" b="1" dirty="0" smtClean="0">
                  <a:solidFill>
                    <a:schemeClr val="bg1"/>
                  </a:solidFill>
                  <a:latin typeface="Times New Roman" panose="02020603050405020304" pitchFamily="18" charset="0"/>
                  <a:cs typeface="Times New Roman" panose="02020603050405020304" pitchFamily="18" charset="0"/>
                </a:rPr>
                <a:t>  Surface Water in Nebraska</a:t>
              </a:r>
              <a:endParaRPr lang="en-US" sz="1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20056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1362</TotalTime>
  <Words>1027</Words>
  <Application>Microsoft Office PowerPoint</Application>
  <PresentationFormat>On-screen Show (4:3)</PresentationFormat>
  <Paragraphs>222</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21</vt:i4>
      </vt:variant>
    </vt:vector>
  </HeadingPairs>
  <TitlesOfParts>
    <vt:vector size="30" baseType="lpstr">
      <vt:lpstr>Arial</vt:lpstr>
      <vt:lpstr>Century Gothic</vt:lpstr>
      <vt:lpstr>Times New Roman</vt:lpstr>
      <vt:lpstr>Wingdings</vt:lpstr>
      <vt:lpstr>Wingdings 3</vt:lpstr>
      <vt:lpstr>Ion Boardroom</vt:lpstr>
      <vt:lpstr>Document</vt:lpstr>
      <vt:lpstr>Acrobat Document</vt:lpstr>
      <vt:lpstr>Microsoft Word Document</vt:lpstr>
      <vt:lpstr>  Policy &amp; Land Use  Envirothon Nebraska</vt:lpstr>
      <vt:lpstr>The Policy &amp; Land Use Test questions </vt:lpstr>
      <vt:lpstr>The Policy &amp; Land Use Test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Study Exercises  (Updated from the Policy Study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Company>NE Department of 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Envirothon Policy and Land Use</dc:title>
  <dc:creator>Schwartman, Kevin</dc:creator>
  <cp:lastModifiedBy>Schwartman, Kevin</cp:lastModifiedBy>
  <cp:revision>142</cp:revision>
  <dcterms:created xsi:type="dcterms:W3CDTF">2018-01-04T15:28:19Z</dcterms:created>
  <dcterms:modified xsi:type="dcterms:W3CDTF">2019-01-14T21:59:36Z</dcterms:modified>
</cp:coreProperties>
</file>